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8" r:id="rId4"/>
    <p:sldId id="301" r:id="rId5"/>
    <p:sldId id="302" r:id="rId6"/>
    <p:sldId id="303" r:id="rId7"/>
    <p:sldId id="272" r:id="rId8"/>
    <p:sldId id="304" r:id="rId9"/>
    <p:sldId id="305" r:id="rId10"/>
    <p:sldId id="309" r:id="rId11"/>
    <p:sldId id="292" r:id="rId12"/>
    <p:sldId id="306" r:id="rId13"/>
    <p:sldId id="278" r:id="rId14"/>
    <p:sldId id="307" r:id="rId15"/>
    <p:sldId id="291" r:id="rId16"/>
    <p:sldId id="290" r:id="rId17"/>
    <p:sldId id="285" r:id="rId18"/>
    <p:sldId id="308" r:id="rId19"/>
    <p:sldId id="294" r:id="rId20"/>
    <p:sldId id="287" r:id="rId21"/>
    <p:sldId id="295" r:id="rId22"/>
    <p:sldId id="268" r:id="rId23"/>
    <p:sldId id="271" r:id="rId24"/>
    <p:sldId id="277" r:id="rId2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20" d="100"/>
          <a:sy n="120" d="100"/>
        </p:scale>
        <p:origin x="-1290" y="-1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10/4/2022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10/4/2022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10/4/2022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10/4/2022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10/4/2022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10/4/2022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10/4/2022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1470025"/>
          </a:xfrm>
        </p:spPr>
        <p:txBody>
          <a:bodyPr/>
          <a:lstStyle/>
          <a:p>
            <a:r>
              <a:rPr lang="en-US" dirty="0" smtClean="0">
                <a:solidFill>
                  <a:schemeClr val="bg1"/>
                </a:solidFill>
                <a:latin typeface="Arial Black" panose="020B0A04020102020204" pitchFamily="34" charset="0"/>
              </a:rPr>
              <a:t>SEICHE 2022</a:t>
            </a:r>
            <a:br>
              <a:rPr lang="en-US"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Basic Arduino Programming</a:t>
            </a:r>
            <a:endParaRPr lang="en-US" dirty="0">
              <a:solidFill>
                <a:schemeClr val="bg1"/>
              </a:solidFill>
              <a:latin typeface="Arial Black" panose="020B0A04020102020204" pitchFamily="34" charset="0"/>
            </a:endParaRPr>
          </a:p>
        </p:txBody>
      </p:sp>
      <p:sp>
        <p:nvSpPr>
          <p:cNvPr id="6" name="Subtitle 2"/>
          <p:cNvSpPr>
            <a:spLocks noGrp="1"/>
          </p:cNvSpPr>
          <p:nvPr>
            <p:ph type="subTitle" idx="1"/>
          </p:nvPr>
        </p:nvSpPr>
        <p:spPr>
          <a:xfrm>
            <a:off x="609600" y="2590800"/>
            <a:ext cx="8153400" cy="3048000"/>
          </a:xfrm>
        </p:spPr>
        <p:txBody>
          <a:bodyPr>
            <a:normAutofit/>
          </a:bodyPr>
          <a:lstStyle/>
          <a:p>
            <a:pPr algn="l">
              <a:spcBef>
                <a:spcPts val="0"/>
              </a:spcBef>
            </a:pPr>
            <a:r>
              <a:rPr lang="en-US" dirty="0" smtClean="0">
                <a:solidFill>
                  <a:srgbClr val="FFFF00"/>
                </a:solidFill>
                <a:latin typeface="Arial Black" panose="020B0A04020102020204" pitchFamily="34" charset="0"/>
              </a:rPr>
              <a:t>Instructor:   Paul Frommeyer</a:t>
            </a:r>
          </a:p>
          <a:p>
            <a:pPr algn="l">
              <a:spcBef>
                <a:spcPts val="0"/>
              </a:spcBef>
            </a:pPr>
            <a:r>
              <a:rPr lang="en-US" dirty="0">
                <a:solidFill>
                  <a:srgbClr val="FFFF00"/>
                </a:solidFill>
                <a:latin typeface="Arial Black" panose="020B0A04020102020204" pitchFamily="34" charset="0"/>
              </a:rPr>
              <a:t> </a:t>
            </a:r>
            <a:r>
              <a:rPr lang="en-US" dirty="0" smtClean="0">
                <a:solidFill>
                  <a:srgbClr val="FFFF00"/>
                </a:solidFill>
                <a:latin typeface="Arial Black" panose="020B0A04020102020204" pitchFamily="34" charset="0"/>
              </a:rPr>
              <a:t>                    </a:t>
            </a:r>
            <a:r>
              <a:rPr lang="en-US" sz="2000" dirty="0" smtClean="0">
                <a:solidFill>
                  <a:srgbClr val="FFFF00"/>
                </a:solidFill>
                <a:latin typeface="Arial Black" panose="020B0A04020102020204" pitchFamily="34" charset="0"/>
              </a:rPr>
              <a:t>www.paulfrommeyer.com</a:t>
            </a:r>
            <a:endParaRPr lang="en-US" dirty="0" smtClean="0">
              <a:solidFill>
                <a:srgbClr val="FFFF00"/>
              </a:solidFill>
              <a:latin typeface="Arial Black" panose="020B0A04020102020204" pitchFamily="34" charset="0"/>
            </a:endParaRPr>
          </a:p>
          <a:p>
            <a:pPr algn="l"/>
            <a:endParaRPr lang="en-US" dirty="0" smtClean="0">
              <a:solidFill>
                <a:srgbClr val="FFFF00"/>
              </a:solidFill>
              <a:latin typeface="Arial Black" panose="020B0A04020102020204" pitchFamily="34" charset="0"/>
            </a:endParaRPr>
          </a:p>
          <a:p>
            <a:pPr algn="l"/>
            <a:r>
              <a:rPr lang="en-US" sz="2800" dirty="0" smtClean="0">
                <a:solidFill>
                  <a:srgbClr val="FFFF00"/>
                </a:solidFill>
                <a:latin typeface="Arial Black" panose="020B0A04020102020204" pitchFamily="34" charset="0"/>
              </a:rPr>
              <a:t>Corporate Sponsor: DXC Technology</a:t>
            </a:r>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5156836"/>
            <a:ext cx="2438400" cy="1330960"/>
          </a:xfrm>
          <a:prstGeom prst="rect">
            <a:avLst/>
          </a:prstGeom>
          <a:noFill/>
          <a:ln>
            <a:noFill/>
          </a:ln>
          <a:effectLst/>
          <a:extLst/>
        </p:spPr>
      </p:pic>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sz="3200" dirty="0" smtClean="0"/>
              <a:t>Working With Arrays (cont.)</a:t>
            </a:r>
            <a:endParaRPr lang="en-US" sz="3200" dirty="0"/>
          </a:p>
        </p:txBody>
      </p:sp>
      <p:sp>
        <p:nvSpPr>
          <p:cNvPr id="3" name="Content Placeholder 2"/>
          <p:cNvSpPr>
            <a:spLocks noGrp="1"/>
          </p:cNvSpPr>
          <p:nvPr>
            <p:ph idx="1"/>
          </p:nvPr>
        </p:nvSpPr>
        <p:spPr>
          <a:xfrm>
            <a:off x="457200" y="1828800"/>
            <a:ext cx="8229600" cy="4953000"/>
          </a:xfrm>
        </p:spPr>
        <p:txBody>
          <a:bodyPr>
            <a:normAutofit/>
          </a:bodyPr>
          <a:lstStyle/>
          <a:p>
            <a:pPr>
              <a:spcBef>
                <a:spcPts val="1200"/>
              </a:spcBef>
            </a:pPr>
            <a:r>
              <a:rPr lang="en-US" sz="2400" dirty="0" smtClean="0"/>
              <a:t>We can fill an array when we declare it like this:</a:t>
            </a:r>
            <a:br>
              <a:rPr lang="en-US" sz="2400" dirty="0" smtClean="0"/>
            </a:br>
            <a:r>
              <a:rPr lang="en-US" sz="2400" dirty="0" smtClean="0"/>
              <a:t>	</a:t>
            </a:r>
            <a:r>
              <a:rPr lang="en-US" sz="2400" dirty="0" err="1" smtClean="0">
                <a:solidFill>
                  <a:srgbClr val="FFFF00"/>
                </a:solidFill>
                <a:latin typeface="Consolas" panose="020B0609020204030204" pitchFamily="49" charset="0"/>
                <a:cs typeface="Consolas" panose="020B0609020204030204" pitchFamily="49" charset="0"/>
              </a:rPr>
              <a:t>int</a:t>
            </a:r>
            <a:r>
              <a:rPr lang="en-US" sz="2400" dirty="0" smtClean="0">
                <a:solidFill>
                  <a:srgbClr val="FFFF00"/>
                </a:solidFill>
                <a:latin typeface="Consolas" panose="020B0609020204030204" pitchFamily="49" charset="0"/>
                <a:cs typeface="Consolas" panose="020B0609020204030204" pitchFamily="49" charset="0"/>
              </a:rPr>
              <a:t> </a:t>
            </a:r>
            <a:r>
              <a:rPr lang="en-US" sz="2400" dirty="0" err="1" smtClean="0">
                <a:solidFill>
                  <a:srgbClr val="FFFF00"/>
                </a:solidFill>
                <a:latin typeface="Consolas" panose="020B0609020204030204" pitchFamily="49" charset="0"/>
                <a:cs typeface="Consolas" panose="020B0609020204030204" pitchFamily="49" charset="0"/>
              </a:rPr>
              <a:t>smallarray</a:t>
            </a:r>
            <a:r>
              <a:rPr lang="en-US" sz="2400" dirty="0" smtClean="0">
                <a:solidFill>
                  <a:srgbClr val="FFFF00"/>
                </a:solidFill>
                <a:latin typeface="Consolas" panose="020B0609020204030204" pitchFamily="49" charset="0"/>
                <a:cs typeface="Consolas" panose="020B0609020204030204" pitchFamily="49" charset="0"/>
              </a:rPr>
              <a:t>[</a:t>
            </a:r>
            <a:r>
              <a:rPr lang="en-US" sz="2400" b="1" dirty="0" smtClean="0">
                <a:solidFill>
                  <a:srgbClr val="FFFF00"/>
                </a:solidFill>
                <a:latin typeface="Consolas" panose="020B0609020204030204" pitchFamily="49" charset="0"/>
                <a:cs typeface="Consolas" panose="020B0609020204030204" pitchFamily="49" charset="0"/>
              </a:rPr>
              <a:t>4</a:t>
            </a:r>
            <a:r>
              <a:rPr lang="en-US" sz="2400" dirty="0" smtClean="0">
                <a:solidFill>
                  <a:srgbClr val="FFFF00"/>
                </a:solidFill>
                <a:latin typeface="Consolas" panose="020B0609020204030204" pitchFamily="49" charset="0"/>
                <a:cs typeface="Consolas" panose="020B0609020204030204" pitchFamily="49" charset="0"/>
              </a:rPr>
              <a:t>] = {10, 20, 30, 40};</a:t>
            </a:r>
            <a:endParaRPr lang="en-US" sz="2400" dirty="0" smtClean="0">
              <a:solidFill>
                <a:srgbClr val="FFFF00"/>
              </a:solidFill>
              <a:latin typeface="Consolas" panose="020B0609020204030204" pitchFamily="49" charset="0"/>
              <a:cs typeface="Consolas" panose="020B0609020204030204" pitchFamily="49" charset="0"/>
            </a:endParaRPr>
          </a:p>
          <a:p>
            <a:pPr>
              <a:spcBef>
                <a:spcPts val="1200"/>
              </a:spcBef>
            </a:pPr>
            <a:r>
              <a:rPr lang="en-US" sz="2400" dirty="0" smtClean="0"/>
              <a:t>An element of an array is the “underlying” data type making up the array. So </a:t>
            </a:r>
            <a:r>
              <a:rPr lang="en-US" sz="2400" dirty="0" err="1" smtClean="0">
                <a:solidFill>
                  <a:srgbClr val="FFFF00"/>
                </a:solidFill>
                <a:latin typeface="Consolas" panose="020B0609020204030204" pitchFamily="49" charset="0"/>
                <a:cs typeface="Consolas" panose="020B0609020204030204" pitchFamily="49" charset="0"/>
              </a:rPr>
              <a:t>smallarray</a:t>
            </a:r>
            <a:r>
              <a:rPr lang="en-US" sz="2400" dirty="0" smtClean="0">
                <a:solidFill>
                  <a:srgbClr val="FFFF00"/>
                </a:solidFill>
                <a:latin typeface="Consolas" panose="020B0609020204030204" pitchFamily="49" charset="0"/>
                <a:cs typeface="Consolas" panose="020B0609020204030204" pitchFamily="49" charset="0"/>
              </a:rPr>
              <a:t>[3]</a:t>
            </a:r>
            <a:r>
              <a:rPr lang="en-US" sz="2400" dirty="0" smtClean="0"/>
              <a:t> is an </a:t>
            </a:r>
            <a:r>
              <a:rPr lang="en-US" sz="2400" dirty="0" smtClean="0">
                <a:solidFill>
                  <a:srgbClr val="FFFF00"/>
                </a:solidFill>
                <a:latin typeface="Consolas" panose="020B0609020204030204" pitchFamily="49" charset="0"/>
                <a:cs typeface="Consolas" panose="020B0609020204030204" pitchFamily="49" charset="0"/>
              </a:rPr>
              <a:t>int</a:t>
            </a:r>
            <a:r>
              <a:rPr lang="en-US" sz="2400" dirty="0" smtClean="0"/>
              <a:t>.</a:t>
            </a:r>
            <a:endParaRPr lang="en-US" sz="2400" dirty="0" smtClean="0"/>
          </a:p>
        </p:txBody>
      </p:sp>
      <p:graphicFrame>
        <p:nvGraphicFramePr>
          <p:cNvPr id="4" name="Table 3"/>
          <p:cNvGraphicFramePr>
            <a:graphicFrameLocks noGrp="1"/>
          </p:cNvGraphicFramePr>
          <p:nvPr>
            <p:extLst>
              <p:ext uri="{D42A27DB-BD31-4B8C-83A1-F6EECF244321}">
                <p14:modId xmlns:p14="http://schemas.microsoft.com/office/powerpoint/2010/main" val="7558392"/>
              </p:ext>
            </p:extLst>
          </p:nvPr>
        </p:nvGraphicFramePr>
        <p:xfrm>
          <a:off x="1295400" y="990600"/>
          <a:ext cx="6096000" cy="37084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r>
                        <a:rPr lang="en-US" dirty="0" smtClean="0"/>
                        <a:t>Element 1</a:t>
                      </a:r>
                      <a:endParaRPr lang="en-US" dirty="0"/>
                    </a:p>
                  </a:txBody>
                  <a:tcPr/>
                </a:tc>
                <a:tc>
                  <a:txBody>
                    <a:bodyPr/>
                    <a:lstStyle/>
                    <a:p>
                      <a:r>
                        <a:rPr lang="en-US" dirty="0" smtClean="0"/>
                        <a:t>Element 2</a:t>
                      </a:r>
                      <a:endParaRPr lang="en-US" dirty="0"/>
                    </a:p>
                  </a:txBody>
                  <a:tcPr/>
                </a:tc>
                <a:tc>
                  <a:txBody>
                    <a:bodyPr/>
                    <a:lstStyle/>
                    <a:p>
                      <a:r>
                        <a:rPr lang="en-US" dirty="0" smtClean="0"/>
                        <a:t>Element</a:t>
                      </a:r>
                      <a:r>
                        <a:rPr lang="en-US" baseline="0" dirty="0" smtClean="0"/>
                        <a:t> 3</a:t>
                      </a:r>
                      <a:endParaRPr lang="en-US" dirty="0"/>
                    </a:p>
                  </a:txBody>
                  <a:tcPr/>
                </a:tc>
                <a:tc>
                  <a:txBody>
                    <a:bodyPr/>
                    <a:lstStyle/>
                    <a:p>
                      <a:r>
                        <a:rPr lang="en-US" dirty="0" smtClean="0"/>
                        <a:t>Element 4</a:t>
                      </a:r>
                      <a:endParaRPr lang="en-US" dirty="0"/>
                    </a:p>
                  </a:txBody>
                  <a:tcPr/>
                </a:tc>
                <a:tc>
                  <a:txBody>
                    <a:bodyPr/>
                    <a:lstStyle/>
                    <a:p>
                      <a:r>
                        <a:rPr lang="en-US" dirty="0" smtClean="0"/>
                        <a:t>Element 5</a:t>
                      </a:r>
                      <a:endParaRPr lang="en-US" dirty="0"/>
                    </a:p>
                  </a:txBody>
                  <a:tcPr/>
                </a:tc>
              </a:tr>
            </a:tbl>
          </a:graphicData>
        </a:graphic>
      </p:graphicFrame>
      <p:sp>
        <p:nvSpPr>
          <p:cNvPr id="5" name="TextBox 4"/>
          <p:cNvSpPr txBox="1"/>
          <p:nvPr/>
        </p:nvSpPr>
        <p:spPr>
          <a:xfrm>
            <a:off x="1295400" y="1415534"/>
            <a:ext cx="6096000" cy="369332"/>
          </a:xfrm>
          <a:prstGeom prst="rect">
            <a:avLst/>
          </a:prstGeom>
          <a:noFill/>
        </p:spPr>
        <p:txBody>
          <a:bodyPr wrap="square" rtlCol="0">
            <a:spAutoFit/>
          </a:bodyPr>
          <a:lstStyle/>
          <a:p>
            <a:r>
              <a:rPr lang="en-US" b="1" dirty="0" smtClean="0">
                <a:solidFill>
                  <a:srgbClr val="00FFFF"/>
                </a:solidFill>
                <a:latin typeface="Arial Black" panose="020B0A04020102020204" pitchFamily="34" charset="0"/>
              </a:rPr>
              <a:t>0             1              2              3              4</a:t>
            </a:r>
            <a:endParaRPr lang="en-US" b="1" dirty="0">
              <a:solidFill>
                <a:srgbClr val="00FFFF"/>
              </a:solidFill>
              <a:latin typeface="Arial Black" panose="020B0A04020102020204" pitchFamily="34" charset="0"/>
            </a:endParaRPr>
          </a:p>
        </p:txBody>
      </p:sp>
    </p:spTree>
    <p:extLst>
      <p:ext uri="{BB962C8B-B14F-4D97-AF65-F5344CB8AC3E}">
        <p14:creationId xmlns:p14="http://schemas.microsoft.com/office/powerpoint/2010/main" val="25777118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sz="2800" dirty="0" smtClean="0"/>
              <a:t>Character Encoding – Cyph3rpunks R001!</a:t>
            </a:r>
            <a:endParaRPr lang="en-US" sz="2800" dirty="0">
              <a:latin typeface="Consolas" panose="020B0609020204030204" pitchFamily="49" charset="0"/>
              <a:cs typeface="Consolas" panose="020B0609020204030204" pitchFamily="49" charset="0"/>
            </a:endParaRPr>
          </a:p>
        </p:txBody>
      </p:sp>
      <p:sp>
        <p:nvSpPr>
          <p:cNvPr id="3" name="Content Placeholder 2"/>
          <p:cNvSpPr>
            <a:spLocks noGrp="1"/>
          </p:cNvSpPr>
          <p:nvPr>
            <p:ph idx="1"/>
          </p:nvPr>
        </p:nvSpPr>
        <p:spPr>
          <a:xfrm>
            <a:off x="152400" y="1066800"/>
            <a:ext cx="8686800" cy="3886200"/>
          </a:xfrm>
        </p:spPr>
        <p:txBody>
          <a:bodyPr>
            <a:noAutofit/>
          </a:bodyPr>
          <a:lstStyle/>
          <a:p>
            <a:pPr marL="347472">
              <a:spcBef>
                <a:spcPts val="1200"/>
              </a:spcBef>
            </a:pPr>
            <a:r>
              <a:rPr lang="en-US" sz="1800" dirty="0" smtClean="0"/>
              <a:t>You may already be familiar with Morse code, which uses combinations of dots and dashes to represent each alphabetic character and numeral</a:t>
            </a:r>
          </a:p>
          <a:p>
            <a:pPr marL="347472">
              <a:spcBef>
                <a:spcPts val="1200"/>
              </a:spcBef>
            </a:pPr>
            <a:r>
              <a:rPr lang="en-US" sz="1800" dirty="0" smtClean="0"/>
              <a:t>Computer character encoding </a:t>
            </a:r>
            <a:r>
              <a:rPr lang="en-US" sz="1800" dirty="0" smtClean="0"/>
              <a:t>is based on historic, very simple ciphers used since ancient times to hide messages</a:t>
            </a:r>
            <a:endParaRPr lang="en-US" sz="1800" i="1" dirty="0" smtClean="0"/>
          </a:p>
          <a:p>
            <a:pPr marL="347472">
              <a:spcBef>
                <a:spcPts val="1200"/>
              </a:spcBef>
            </a:pPr>
            <a:r>
              <a:rPr lang="en-US" sz="1800" dirty="0" smtClean="0"/>
              <a:t>You may have used this simple cipher when you were </a:t>
            </a:r>
            <a:r>
              <a:rPr lang="en-US" sz="1800" dirty="0"/>
              <a:t>young </a:t>
            </a:r>
            <a:r>
              <a:rPr lang="en-US" sz="1800" dirty="0" smtClean="0"/>
              <a:t>kids, </a:t>
            </a:r>
            <a:r>
              <a:rPr lang="en-US" sz="1800" dirty="0"/>
              <a:t>based on alphabetical </a:t>
            </a:r>
            <a:r>
              <a:rPr lang="en-US" sz="1800" dirty="0" smtClean="0"/>
              <a:t>position: </a:t>
            </a:r>
            <a:r>
              <a:rPr lang="en-US" sz="1800" dirty="0" smtClean="0"/>
              <a:t>A = 1, B = 2, C=3, etc.</a:t>
            </a:r>
            <a:endParaRPr lang="en-US" sz="1800" dirty="0">
              <a:latin typeface="Consolas" panose="020B0609020204030204" pitchFamily="49" charset="0"/>
              <a:cs typeface="Consolas" panose="020B0609020204030204" pitchFamily="49" charset="0"/>
            </a:endParaRPr>
          </a:p>
          <a:p>
            <a:pPr marL="347472">
              <a:spcBef>
                <a:spcPts val="1200"/>
              </a:spcBef>
            </a:pPr>
            <a:r>
              <a:rPr lang="en-US" sz="1800" dirty="0" smtClean="0"/>
              <a:t>Using that simple cipher, can you decode this </a:t>
            </a:r>
            <a:r>
              <a:rPr lang="en-US" sz="1800" dirty="0" err="1" smtClean="0"/>
              <a:t>ciphertext</a:t>
            </a:r>
            <a:r>
              <a:rPr lang="en-US" sz="1800" dirty="0" smtClean="0"/>
              <a:t>?</a:t>
            </a:r>
            <a:br>
              <a:rPr lang="en-US" sz="1800" dirty="0" smtClean="0"/>
            </a:br>
            <a:r>
              <a:rPr lang="en-US" sz="1800" dirty="0" smtClean="0"/>
              <a:t>    </a:t>
            </a:r>
            <a:r>
              <a:rPr lang="en-US" sz="2400" dirty="0" smtClean="0">
                <a:solidFill>
                  <a:srgbClr val="00FFFF"/>
                </a:solidFill>
                <a:latin typeface="Arial Black" panose="020B0A04020102020204" pitchFamily="34" charset="0"/>
              </a:rPr>
              <a:t>8  5  12  12  15  23  15  18  12  4</a:t>
            </a:r>
            <a:r>
              <a:rPr lang="en-US" sz="2400" dirty="0" smtClean="0"/>
              <a:t>  </a:t>
            </a:r>
            <a:endParaRPr lang="en-US" sz="1800" dirty="0" smtClean="0"/>
          </a:p>
          <a:p>
            <a:pPr marL="347472">
              <a:spcBef>
                <a:spcPts val="1200"/>
              </a:spcBef>
            </a:pPr>
            <a:r>
              <a:rPr lang="en-US" sz="1800" dirty="0" smtClean="0"/>
              <a:t>Since c</a:t>
            </a:r>
            <a:r>
              <a:rPr lang="en-US" sz="1800" dirty="0" smtClean="0"/>
              <a:t>omputers can only store ones and zeroes, we must have a way of “mapping” alphabetic characters– and </a:t>
            </a:r>
            <a:r>
              <a:rPr lang="en-US" sz="1800" i="1" dirty="0" smtClean="0"/>
              <a:t>printed</a:t>
            </a:r>
            <a:r>
              <a:rPr lang="en-US" sz="1800" dirty="0" smtClean="0"/>
              <a:t> numerals– into numbers the computer can store and retrieve.</a:t>
            </a:r>
          </a:p>
        </p:txBody>
      </p:sp>
      <p:sp>
        <p:nvSpPr>
          <p:cNvPr id="4" name="TextBox 3"/>
          <p:cNvSpPr txBox="1"/>
          <p:nvPr/>
        </p:nvSpPr>
        <p:spPr>
          <a:xfrm>
            <a:off x="152400" y="4876800"/>
            <a:ext cx="5715000" cy="1538883"/>
          </a:xfrm>
          <a:prstGeom prst="rect">
            <a:avLst/>
          </a:prstGeom>
          <a:noFill/>
        </p:spPr>
        <p:txBody>
          <a:bodyPr wrap="square" rtlCol="0">
            <a:spAutoFit/>
          </a:bodyPr>
          <a:lstStyle/>
          <a:p>
            <a:pPr marL="347472" lvl="0" indent="-342900">
              <a:spcBef>
                <a:spcPts val="1200"/>
              </a:spcBef>
              <a:buFont typeface="Arial" panose="020B0604020202020204" pitchFamily="34" charset="0"/>
              <a:buChar char="•"/>
            </a:pPr>
            <a:r>
              <a:rPr lang="en-US" sz="1600" dirty="0">
                <a:solidFill>
                  <a:prstClr val="white"/>
                </a:solidFill>
                <a:latin typeface="Arial" panose="020B0604020202020204" pitchFamily="34" charset="0"/>
                <a:cs typeface="Arial" panose="020B0604020202020204" pitchFamily="34" charset="0"/>
              </a:rPr>
              <a:t>In days of yore when electric typewriters were used instead of video terminals, it was also necessary to control the typewriter mechanism and cause it to return the print carriage to the left (carriage return) and feed the paper (line feed) etc.</a:t>
            </a:r>
          </a:p>
          <a:p>
            <a:endParaRPr lang="en-US" sz="140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4624244"/>
            <a:ext cx="2743200" cy="1836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0290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lstStyle/>
          <a:p>
            <a:r>
              <a:rPr lang="en-US" sz="2800" dirty="0" smtClean="0"/>
              <a:t>Character Encoding – ASCII</a:t>
            </a:r>
            <a:endParaRPr lang="en-US" sz="2800" dirty="0">
              <a:latin typeface="Consolas" panose="020B0609020204030204" pitchFamily="49" charset="0"/>
              <a:cs typeface="Consolas" panose="020B0609020204030204" pitchFamily="49" charset="0"/>
            </a:endParaRPr>
          </a:p>
        </p:txBody>
      </p:sp>
      <p:sp>
        <p:nvSpPr>
          <p:cNvPr id="3" name="Content Placeholder 2"/>
          <p:cNvSpPr>
            <a:spLocks noGrp="1"/>
          </p:cNvSpPr>
          <p:nvPr>
            <p:ph idx="1"/>
          </p:nvPr>
        </p:nvSpPr>
        <p:spPr>
          <a:xfrm>
            <a:off x="152400" y="914400"/>
            <a:ext cx="8686800" cy="5410200"/>
          </a:xfrm>
        </p:spPr>
        <p:txBody>
          <a:bodyPr>
            <a:noAutofit/>
          </a:bodyPr>
          <a:lstStyle/>
          <a:p>
            <a:pPr marL="347472">
              <a:spcBef>
                <a:spcPts val="1200"/>
              </a:spcBef>
            </a:pPr>
            <a:r>
              <a:rPr lang="en-US" sz="2000" dirty="0" smtClean="0"/>
              <a:t>Several schemes were tried at the dawn of the information age: Morse code, </a:t>
            </a:r>
            <a:r>
              <a:rPr lang="en-US" sz="2000" dirty="0" err="1" smtClean="0"/>
              <a:t>Baudot</a:t>
            </a:r>
            <a:r>
              <a:rPr lang="en-US" sz="2000" dirty="0" smtClean="0"/>
              <a:t> code, EBCDIC, and finally ASCII </a:t>
            </a:r>
            <a:endParaRPr lang="en-US" sz="2000" i="1" dirty="0" smtClean="0"/>
          </a:p>
          <a:p>
            <a:pPr marL="347472">
              <a:spcBef>
                <a:spcPts val="1200"/>
              </a:spcBef>
            </a:pPr>
            <a:r>
              <a:rPr lang="en-US" sz="2000" dirty="0" smtClean="0"/>
              <a:t>ASCII – the American Standard Code for Information Interchange– ultimately became the cornerstone for worldwide computer character encoding.</a:t>
            </a:r>
            <a:endParaRPr lang="en-US" sz="2000" dirty="0">
              <a:latin typeface="Consolas" panose="020B0609020204030204" pitchFamily="49" charset="0"/>
              <a:cs typeface="Consolas" panose="020B0609020204030204" pitchFamily="49" charset="0"/>
            </a:endParaRPr>
          </a:p>
          <a:p>
            <a:pPr marL="347472">
              <a:spcBef>
                <a:spcPts val="1200"/>
              </a:spcBef>
            </a:pPr>
            <a:r>
              <a:rPr lang="en-US" sz="2000" dirty="0" smtClean="0"/>
              <a:t>ASCII was originally a seven bit code– it could only encode 127 characters; this was done due to memory limitations</a:t>
            </a:r>
          </a:p>
          <a:p>
            <a:pPr marL="347472">
              <a:spcBef>
                <a:spcPts val="1200"/>
              </a:spcBef>
            </a:pPr>
            <a:r>
              <a:rPr lang="en-US" sz="2000" dirty="0" smtClean="0"/>
              <a:t>ASCII was subsequently expanded to 8 bits, but the older 7-bit encodings are included in the 8-bit ASCII standard</a:t>
            </a:r>
          </a:p>
          <a:p>
            <a:pPr marL="347472">
              <a:spcBef>
                <a:spcPts val="1200"/>
              </a:spcBef>
            </a:pPr>
            <a:r>
              <a:rPr lang="en-US" sz="2000" dirty="0" smtClean="0"/>
              <a:t>Very roughly, 7-bit ASCII is divided up like this:</a:t>
            </a:r>
          </a:p>
          <a:p>
            <a:pPr marL="747522" lvl="1">
              <a:spcBef>
                <a:spcPts val="1200"/>
              </a:spcBef>
            </a:pPr>
            <a:r>
              <a:rPr lang="en-US" sz="1600" dirty="0" smtClean="0"/>
              <a:t>0 – 31 : Non-printing “control codes” used with physical teletype terminals and some video display terminals</a:t>
            </a:r>
          </a:p>
          <a:p>
            <a:pPr marL="747522" lvl="1">
              <a:spcBef>
                <a:spcPts val="1200"/>
              </a:spcBef>
            </a:pPr>
            <a:r>
              <a:rPr lang="en-US" sz="1600" dirty="0" smtClean="0"/>
              <a:t>32-126 : Alphanumeric characters</a:t>
            </a:r>
          </a:p>
          <a:p>
            <a:pPr marL="747522" lvl="1">
              <a:spcBef>
                <a:spcPts val="1200"/>
              </a:spcBef>
            </a:pPr>
            <a:r>
              <a:rPr lang="en-US" sz="1600" dirty="0" smtClean="0"/>
              <a:t>127 : The so-called “NUL” character that “does nothing”</a:t>
            </a:r>
          </a:p>
          <a:p>
            <a:pPr marL="747522" lvl="1">
              <a:spcBef>
                <a:spcPts val="1200"/>
              </a:spcBef>
            </a:pPr>
            <a:r>
              <a:rPr lang="en-US" sz="1600" dirty="0" smtClean="0"/>
              <a:t>128 – 255 : So-called “Extended” characters; international symbols, “text” graphics. These characters can, and often did, vary by terminal manufacturer</a:t>
            </a:r>
          </a:p>
        </p:txBody>
      </p:sp>
    </p:spTree>
    <p:extLst>
      <p:ext uri="{BB962C8B-B14F-4D97-AF65-F5344CB8AC3E}">
        <p14:creationId xmlns:p14="http://schemas.microsoft.com/office/powerpoint/2010/main" val="26484506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sz="2800" dirty="0" smtClean="0"/>
              <a:t>7-Bit ASCII Character Code</a:t>
            </a:r>
            <a:endParaRPr lang="en-US" sz="2800" dirty="0">
              <a:latin typeface="Consolas" panose="020B0609020204030204" pitchFamily="49" charset="0"/>
              <a:cs typeface="Consolas" panose="020B0609020204030204" pitchFamily="49"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33400"/>
            <a:ext cx="8839200" cy="5980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00829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sz="2800" dirty="0"/>
              <a:t>8</a:t>
            </a:r>
            <a:r>
              <a:rPr lang="en-US" sz="2800" dirty="0" smtClean="0"/>
              <a:t>-Bit ASCII Character Code</a:t>
            </a:r>
            <a:endParaRPr lang="en-US" sz="2800" dirty="0">
              <a:latin typeface="Consolas" panose="020B0609020204030204" pitchFamily="49" charset="0"/>
              <a:cs typeface="Consolas" panose="020B0609020204030204" pitchFamily="49" charset="0"/>
            </a:endParaRPr>
          </a:p>
        </p:txBody>
      </p:sp>
      <p:sp>
        <p:nvSpPr>
          <p:cNvPr id="3" name="AutoShape 2" descr="ASCII Table: Printable Reference &amp; Guide - αlphαrithm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58800"/>
            <a:ext cx="8311902" cy="5692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50560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sz="2800" dirty="0" smtClean="0"/>
              <a:t>C and ASCII</a:t>
            </a:r>
            <a:endParaRPr lang="en-US" sz="2800" dirty="0"/>
          </a:p>
        </p:txBody>
      </p:sp>
      <p:sp>
        <p:nvSpPr>
          <p:cNvPr id="3" name="Content Placeholder 2"/>
          <p:cNvSpPr>
            <a:spLocks noGrp="1"/>
          </p:cNvSpPr>
          <p:nvPr>
            <p:ph idx="1"/>
          </p:nvPr>
        </p:nvSpPr>
        <p:spPr>
          <a:xfrm>
            <a:off x="152400" y="1066800"/>
            <a:ext cx="8686800" cy="4724400"/>
          </a:xfrm>
        </p:spPr>
        <p:txBody>
          <a:bodyPr>
            <a:noAutofit/>
          </a:bodyPr>
          <a:lstStyle/>
          <a:p>
            <a:pPr marL="347472">
              <a:spcBef>
                <a:spcPts val="1200"/>
              </a:spcBef>
            </a:pPr>
            <a:r>
              <a:rPr lang="en-US" sz="2350" dirty="0" smtClean="0"/>
              <a:t>Why do we care about ASCII? Because it’s how most computers store basic character data (there are more sophisticated character encodings, like UTF-8– we will study those next semester.)</a:t>
            </a:r>
            <a:endParaRPr lang="en-US" sz="2350" dirty="0"/>
          </a:p>
          <a:p>
            <a:pPr marL="347472">
              <a:spcBef>
                <a:spcPts val="1200"/>
              </a:spcBef>
            </a:pPr>
            <a:r>
              <a:rPr lang="en-US" sz="2350" dirty="0" smtClean="0"/>
              <a:t>You may have noticed that any of the numbers for the 255 characters of the extended 8-bit ASCII character set will “fit” in a single byte. This is not a coincidence.</a:t>
            </a:r>
            <a:endParaRPr lang="en-US" sz="2350" i="1" dirty="0" smtClean="0"/>
          </a:p>
          <a:p>
            <a:pPr marL="347472">
              <a:spcBef>
                <a:spcPts val="1200"/>
              </a:spcBef>
            </a:pPr>
            <a:r>
              <a:rPr lang="en-US" sz="2350" dirty="0" smtClean="0"/>
              <a:t>Thus: A single byte of data can hold the number equivalent of any one of the 255 8-bit ASCII characters</a:t>
            </a:r>
          </a:p>
          <a:p>
            <a:pPr marL="347472">
              <a:spcBef>
                <a:spcPts val="1200"/>
              </a:spcBef>
            </a:pPr>
            <a:r>
              <a:rPr lang="en-US" sz="2350" dirty="0" smtClean="0"/>
              <a:t>The data type used to hold character data in C is </a:t>
            </a:r>
            <a:r>
              <a:rPr lang="en-US" sz="2350" dirty="0" smtClean="0">
                <a:solidFill>
                  <a:srgbClr val="FFFF00"/>
                </a:solidFill>
                <a:latin typeface="Consolas" panose="020B0609020204030204" pitchFamily="49" charset="0"/>
                <a:cs typeface="Consolas" panose="020B0609020204030204" pitchFamily="49" charset="0"/>
              </a:rPr>
              <a:t>char</a:t>
            </a:r>
            <a:endParaRPr lang="en-US" sz="2400" dirty="0">
              <a:solidFill>
                <a:srgbClr val="FFFF00"/>
              </a:solidFill>
              <a:latin typeface="Consolas" panose="020B0609020204030204" pitchFamily="49" charset="0"/>
              <a:cs typeface="Consolas" panose="020B0609020204030204" pitchFamily="49" charset="0"/>
            </a:endParaRPr>
          </a:p>
          <a:p>
            <a:pPr marL="347472">
              <a:spcBef>
                <a:spcPts val="1200"/>
              </a:spcBef>
            </a:pPr>
            <a:r>
              <a:rPr lang="en-US" sz="2350" dirty="0" smtClean="0"/>
              <a:t> </a:t>
            </a:r>
            <a:r>
              <a:rPr lang="en-US" sz="2350" dirty="0" smtClean="0"/>
              <a:t>Let’s see how that works!</a:t>
            </a:r>
            <a:endParaRPr lang="en-US" sz="2350" dirty="0"/>
          </a:p>
        </p:txBody>
      </p:sp>
    </p:spTree>
    <p:extLst>
      <p:ext uri="{BB962C8B-B14F-4D97-AF65-F5344CB8AC3E}">
        <p14:creationId xmlns:p14="http://schemas.microsoft.com/office/powerpoint/2010/main" val="1786441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334962"/>
          </a:xfrm>
        </p:spPr>
        <p:txBody>
          <a:bodyPr/>
          <a:lstStyle/>
          <a:p>
            <a:r>
              <a:rPr lang="en-US" sz="2800" dirty="0" smtClean="0"/>
              <a:t>Class Sketch 5A</a:t>
            </a:r>
            <a:endParaRPr lang="en-US" sz="2800" dirty="0"/>
          </a:p>
        </p:txBody>
      </p:sp>
      <p:sp>
        <p:nvSpPr>
          <p:cNvPr id="3" name="Content Placeholder 2"/>
          <p:cNvSpPr>
            <a:spLocks noGrp="1"/>
          </p:cNvSpPr>
          <p:nvPr>
            <p:ph idx="1"/>
          </p:nvPr>
        </p:nvSpPr>
        <p:spPr>
          <a:xfrm>
            <a:off x="152400" y="609600"/>
            <a:ext cx="8686800" cy="685800"/>
          </a:xfrm>
        </p:spPr>
        <p:txBody>
          <a:bodyPr>
            <a:noAutofit/>
          </a:bodyPr>
          <a:lstStyle/>
          <a:p>
            <a:pPr marL="347472">
              <a:spcBef>
                <a:spcPts val="1200"/>
              </a:spcBef>
            </a:pPr>
            <a:r>
              <a:rPr lang="en-US" sz="2350" dirty="0" smtClean="0"/>
              <a:t>Find and open Sketch5A.ino in your IDE</a:t>
            </a:r>
            <a:endParaRPr lang="en-US" sz="2350" dirty="0"/>
          </a:p>
        </p:txBody>
      </p:sp>
      <p:sp>
        <p:nvSpPr>
          <p:cNvPr id="4" name="TextBox 3"/>
          <p:cNvSpPr txBox="1"/>
          <p:nvPr/>
        </p:nvSpPr>
        <p:spPr>
          <a:xfrm>
            <a:off x="441960" y="1066800"/>
            <a:ext cx="8534400" cy="5016758"/>
          </a:xfrm>
          <a:prstGeom prst="rect">
            <a:avLst/>
          </a:prstGeom>
          <a:noFill/>
        </p:spPr>
        <p:txBody>
          <a:bodyPr wrap="square" rtlCol="0">
            <a:spAutoFit/>
          </a:bodyPr>
          <a:lstStyle/>
          <a:p>
            <a:r>
              <a:rPr lang="en-US" sz="1600" b="1" dirty="0">
                <a:solidFill>
                  <a:srgbClr val="FFFF00"/>
                </a:solidFill>
                <a:latin typeface="Lucida Console" panose="020B0609040504020204" pitchFamily="49" charset="0"/>
              </a:rPr>
              <a:t>c</a:t>
            </a:r>
            <a:r>
              <a:rPr lang="en-US" sz="1600" b="1" dirty="0" smtClean="0">
                <a:solidFill>
                  <a:srgbClr val="FFFF00"/>
                </a:solidFill>
                <a:latin typeface="Lucida Console" panose="020B0609040504020204" pitchFamily="49" charset="0"/>
              </a:rPr>
              <a:t>har </a:t>
            </a:r>
            <a:r>
              <a:rPr lang="en-US" sz="1600" b="1" dirty="0" err="1" smtClean="0">
                <a:solidFill>
                  <a:srgbClr val="FFFF00"/>
                </a:solidFill>
                <a:latin typeface="Lucida Console" panose="020B0609040504020204" pitchFamily="49" charset="0"/>
              </a:rPr>
              <a:t>aletter</a:t>
            </a:r>
            <a:r>
              <a:rPr lang="en-US" sz="1600" b="1" dirty="0" smtClean="0">
                <a:solidFill>
                  <a:srgbClr val="FFFF00"/>
                </a:solidFill>
                <a:latin typeface="Lucida Console" panose="020B0609040504020204" pitchFamily="49" charset="0"/>
              </a:rPr>
              <a:t>;</a:t>
            </a:r>
            <a:endParaRPr lang="en-US" sz="1600" b="1" dirty="0">
              <a:solidFill>
                <a:srgbClr val="FFFF00"/>
              </a:solidFill>
              <a:latin typeface="Lucida Console" panose="020B0609040504020204" pitchFamily="49" charset="0"/>
            </a:endParaRPr>
          </a:p>
          <a:p>
            <a:endParaRPr lang="en-US" sz="1600" b="1" dirty="0">
              <a:solidFill>
                <a:srgbClr val="00B0F0"/>
              </a:solidFill>
              <a:latin typeface="Lucida Console" panose="020B0609040504020204" pitchFamily="49" charset="0"/>
            </a:endParaRPr>
          </a:p>
          <a:p>
            <a:r>
              <a:rPr lang="en-US" sz="1600" b="1" dirty="0" smtClean="0">
                <a:solidFill>
                  <a:srgbClr val="FFFF00"/>
                </a:solidFill>
                <a:latin typeface="Lucida Console" panose="020B0609040504020204" pitchFamily="49" charset="0"/>
              </a:rPr>
              <a:t>void </a:t>
            </a:r>
            <a:r>
              <a:rPr lang="en-US" sz="1600" b="1" dirty="0">
                <a:solidFill>
                  <a:srgbClr val="FFFF00"/>
                </a:solidFill>
                <a:latin typeface="Lucida Console" panose="020B0609040504020204" pitchFamily="49" charset="0"/>
              </a:rPr>
              <a:t>setup() </a:t>
            </a:r>
            <a:endParaRPr lang="en-US" sz="1600" b="1" dirty="0" smtClean="0">
              <a:solidFill>
                <a:srgbClr val="FFFF00"/>
              </a:solidFill>
              <a:latin typeface="Lucida Console" panose="020B0609040504020204" pitchFamily="49" charset="0"/>
            </a:endParaRPr>
          </a:p>
          <a:p>
            <a:r>
              <a:rPr lang="en-US" sz="1600" b="1" dirty="0" smtClean="0">
                <a:solidFill>
                  <a:srgbClr val="FFFF00"/>
                </a:solidFill>
                <a:latin typeface="Lucida Console" panose="020B0609040504020204" pitchFamily="49" charset="0"/>
              </a:rPr>
              <a:t>{</a:t>
            </a:r>
            <a:endParaRPr lang="en-US" sz="1600" b="1" dirty="0">
              <a:solidFill>
                <a:srgbClr val="FFFF00"/>
              </a:solidFill>
              <a:latin typeface="Lucida Console" panose="020B0609040504020204" pitchFamily="49" charset="0"/>
            </a:endParaRPr>
          </a:p>
          <a:p>
            <a:r>
              <a:rPr lang="en-US" sz="1600" b="1" dirty="0">
                <a:solidFill>
                  <a:srgbClr val="FFFF00"/>
                </a:solidFill>
                <a:latin typeface="Lucida Console" panose="020B0609040504020204" pitchFamily="49" charset="0"/>
              </a:rPr>
              <a:t>  // </a:t>
            </a:r>
            <a:r>
              <a:rPr lang="en-US" sz="1600" b="1" dirty="0" smtClean="0">
                <a:solidFill>
                  <a:srgbClr val="FFFF00"/>
                </a:solidFill>
                <a:latin typeface="Lucida Console" panose="020B0609040504020204" pitchFamily="49" charset="0"/>
              </a:rPr>
              <a:t>Setup port for serial monitor</a:t>
            </a:r>
          </a:p>
          <a:p>
            <a:r>
              <a:rPr lang="en-US" sz="1600" b="1" dirty="0">
                <a:solidFill>
                  <a:srgbClr val="FFFF00"/>
                </a:solidFill>
                <a:latin typeface="Lucida Console" panose="020B0609040504020204" pitchFamily="49" charset="0"/>
              </a:rPr>
              <a:t> </a:t>
            </a:r>
            <a:r>
              <a:rPr lang="en-US" sz="1600" b="1" dirty="0" smtClean="0">
                <a:solidFill>
                  <a:srgbClr val="FFFF00"/>
                </a:solidFill>
                <a:latin typeface="Lucida Console" panose="020B0609040504020204" pitchFamily="49" charset="0"/>
              </a:rPr>
              <a:t> </a:t>
            </a:r>
            <a:r>
              <a:rPr lang="en-US" sz="1600" b="1" dirty="0" err="1" smtClean="0">
                <a:solidFill>
                  <a:srgbClr val="FFFF00"/>
                </a:solidFill>
                <a:latin typeface="Lucida Console" panose="020B0609040504020204" pitchFamily="49" charset="0"/>
              </a:rPr>
              <a:t>Serial.begin</a:t>
            </a:r>
            <a:r>
              <a:rPr lang="en-US" sz="1600" b="1" dirty="0" smtClean="0">
                <a:solidFill>
                  <a:srgbClr val="FFFF00"/>
                </a:solidFill>
                <a:latin typeface="Lucida Console" panose="020B0609040504020204" pitchFamily="49" charset="0"/>
              </a:rPr>
              <a:t>(9600);</a:t>
            </a:r>
            <a:endParaRPr lang="en-US" sz="1600" b="1" dirty="0">
              <a:solidFill>
                <a:srgbClr val="FFFF00"/>
              </a:solidFill>
              <a:latin typeface="Lucida Console" panose="020B0609040504020204" pitchFamily="49" charset="0"/>
            </a:endParaRPr>
          </a:p>
          <a:p>
            <a:r>
              <a:rPr lang="en-US" sz="1600" b="1" dirty="0" smtClean="0">
                <a:solidFill>
                  <a:srgbClr val="FFFF00"/>
                </a:solidFill>
                <a:latin typeface="Lucida Console" panose="020B0609040504020204" pitchFamily="49" charset="0"/>
              </a:rPr>
              <a:t>}</a:t>
            </a:r>
            <a:endParaRPr lang="en-US" sz="1600" b="1" dirty="0">
              <a:solidFill>
                <a:srgbClr val="FFFF00"/>
              </a:solidFill>
              <a:latin typeface="Lucida Console" panose="020B0609040504020204" pitchFamily="49" charset="0"/>
            </a:endParaRPr>
          </a:p>
          <a:p>
            <a:endParaRPr lang="en-US" sz="1600" b="1" dirty="0">
              <a:solidFill>
                <a:srgbClr val="FFFF00"/>
              </a:solidFill>
              <a:latin typeface="Lucida Console" panose="020B0609040504020204" pitchFamily="49" charset="0"/>
            </a:endParaRPr>
          </a:p>
          <a:p>
            <a:r>
              <a:rPr lang="en-US" sz="1600" b="1" dirty="0" smtClean="0">
                <a:solidFill>
                  <a:srgbClr val="FFFF00"/>
                </a:solidFill>
                <a:latin typeface="Lucida Console" panose="020B0609040504020204" pitchFamily="49" charset="0"/>
              </a:rPr>
              <a:t>This time around, we will print the ASCII character set!</a:t>
            </a:r>
            <a:endParaRPr lang="en-US" sz="1600" b="1" dirty="0">
              <a:solidFill>
                <a:srgbClr val="FFFF00"/>
              </a:solidFill>
              <a:latin typeface="Lucida Console" panose="020B0609040504020204" pitchFamily="49" charset="0"/>
            </a:endParaRPr>
          </a:p>
          <a:p>
            <a:r>
              <a:rPr lang="en-US" sz="1600" b="1" dirty="0">
                <a:solidFill>
                  <a:srgbClr val="FFFF00"/>
                </a:solidFill>
                <a:latin typeface="Lucida Console" panose="020B0609040504020204" pitchFamily="49" charset="0"/>
              </a:rPr>
              <a:t>void loop() </a:t>
            </a:r>
            <a:endParaRPr lang="en-US" sz="1600" b="1" dirty="0" smtClean="0">
              <a:solidFill>
                <a:srgbClr val="FFFF00"/>
              </a:solidFill>
              <a:latin typeface="Lucida Console" panose="020B0609040504020204" pitchFamily="49" charset="0"/>
            </a:endParaRPr>
          </a:p>
          <a:p>
            <a:r>
              <a:rPr lang="en-US" sz="1600" b="1" dirty="0" smtClean="0">
                <a:solidFill>
                  <a:srgbClr val="FFFF00"/>
                </a:solidFill>
                <a:latin typeface="Lucida Console" panose="020B0609040504020204" pitchFamily="49" charset="0"/>
              </a:rPr>
              <a:t>{</a:t>
            </a:r>
            <a:endParaRPr lang="en-US" sz="1600" b="1" dirty="0">
              <a:solidFill>
                <a:srgbClr val="FFFF00"/>
              </a:solidFill>
              <a:latin typeface="Lucida Console" panose="020B0609040504020204" pitchFamily="49" charset="0"/>
            </a:endParaRPr>
          </a:p>
          <a:p>
            <a:r>
              <a:rPr lang="en-US" sz="1600" b="1" dirty="0" smtClean="0">
                <a:solidFill>
                  <a:srgbClr val="FFFF00"/>
                </a:solidFill>
                <a:latin typeface="Lucida Console" panose="020B0609040504020204" pitchFamily="49" charset="0"/>
              </a:rPr>
              <a:t>  </a:t>
            </a:r>
            <a:r>
              <a:rPr lang="en-US" sz="1600" b="1" dirty="0" err="1" smtClean="0">
                <a:solidFill>
                  <a:srgbClr val="FFFF00"/>
                </a:solidFill>
                <a:latin typeface="Lucida Console" panose="020B0609040504020204" pitchFamily="49" charset="0"/>
              </a:rPr>
              <a:t>Serial.println</a:t>
            </a:r>
            <a:r>
              <a:rPr lang="en-US" sz="1600" b="1" dirty="0" smtClean="0">
                <a:solidFill>
                  <a:srgbClr val="FFFF00"/>
                </a:solidFill>
                <a:latin typeface="Lucida Console" panose="020B0609040504020204" pitchFamily="49" charset="0"/>
              </a:rPr>
              <a:t>(</a:t>
            </a:r>
            <a:r>
              <a:rPr lang="en-US" sz="1600" b="1" dirty="0" err="1" smtClean="0">
                <a:solidFill>
                  <a:srgbClr val="FFFF00"/>
                </a:solidFill>
                <a:latin typeface="Lucida Console" panose="020B0609040504020204" pitchFamily="49" charset="0"/>
              </a:rPr>
              <a:t>aletter</a:t>
            </a:r>
            <a:r>
              <a:rPr lang="en-US" sz="1600" b="1" dirty="0" smtClean="0">
                <a:solidFill>
                  <a:srgbClr val="FFFF00"/>
                </a:solidFill>
                <a:latin typeface="Lucida Console" panose="020B0609040504020204" pitchFamily="49" charset="0"/>
              </a:rPr>
              <a:t>, DEC);</a:t>
            </a:r>
          </a:p>
          <a:p>
            <a:r>
              <a:rPr lang="en-US" sz="1600" b="1" dirty="0">
                <a:solidFill>
                  <a:srgbClr val="FFFF00"/>
                </a:solidFill>
                <a:latin typeface="Lucida Console" panose="020B0609040504020204" pitchFamily="49" charset="0"/>
              </a:rPr>
              <a:t> </a:t>
            </a:r>
            <a:r>
              <a:rPr lang="en-US" sz="1600" b="1" dirty="0" smtClean="0">
                <a:solidFill>
                  <a:srgbClr val="FFFF00"/>
                </a:solidFill>
                <a:latin typeface="Lucida Console" panose="020B0609040504020204" pitchFamily="49" charset="0"/>
              </a:rPr>
              <a:t> </a:t>
            </a:r>
            <a:r>
              <a:rPr lang="en-US" sz="1600" b="1" dirty="0" err="1" smtClean="0">
                <a:solidFill>
                  <a:srgbClr val="FFFF00"/>
                </a:solidFill>
                <a:latin typeface="Lucida Console" panose="020B0609040504020204" pitchFamily="49" charset="0"/>
              </a:rPr>
              <a:t>Serial.println</a:t>
            </a:r>
            <a:r>
              <a:rPr lang="en-US" sz="1600" b="1" dirty="0" smtClean="0">
                <a:solidFill>
                  <a:srgbClr val="FFFF00"/>
                </a:solidFill>
                <a:latin typeface="Lucida Console" panose="020B0609040504020204" pitchFamily="49" charset="0"/>
              </a:rPr>
              <a:t>(</a:t>
            </a:r>
            <a:r>
              <a:rPr lang="en-US" sz="1600" b="1" dirty="0" err="1" smtClean="0">
                <a:solidFill>
                  <a:srgbClr val="FFFF00"/>
                </a:solidFill>
                <a:latin typeface="Lucida Console" panose="020B0609040504020204" pitchFamily="49" charset="0"/>
              </a:rPr>
              <a:t>aletter,DEC</a:t>
            </a:r>
            <a:r>
              <a:rPr lang="en-US" sz="1600" b="1" dirty="0" smtClean="0">
                <a:solidFill>
                  <a:srgbClr val="FFFF00"/>
                </a:solidFill>
                <a:latin typeface="Lucida Console" panose="020B0609040504020204" pitchFamily="49" charset="0"/>
              </a:rPr>
              <a:t>);</a:t>
            </a:r>
          </a:p>
          <a:p>
            <a:r>
              <a:rPr lang="en-US" sz="1600" b="1" dirty="0">
                <a:solidFill>
                  <a:srgbClr val="FFFF00"/>
                </a:solidFill>
                <a:latin typeface="Lucida Console" panose="020B0609040504020204" pitchFamily="49" charset="0"/>
              </a:rPr>
              <a:t> </a:t>
            </a:r>
            <a:r>
              <a:rPr lang="en-US" sz="1600" b="1" dirty="0" smtClean="0">
                <a:solidFill>
                  <a:srgbClr val="FFFF00"/>
                </a:solidFill>
                <a:latin typeface="Lucida Console" panose="020B0609040504020204" pitchFamily="49" charset="0"/>
              </a:rPr>
              <a:t> </a:t>
            </a:r>
            <a:r>
              <a:rPr lang="en-US" sz="1600" b="1" dirty="0" err="1" smtClean="0">
                <a:solidFill>
                  <a:srgbClr val="FFFF00"/>
                </a:solidFill>
                <a:latin typeface="Lucida Console" panose="020B0609040504020204" pitchFamily="49" charset="0"/>
              </a:rPr>
              <a:t>Serial.println</a:t>
            </a:r>
            <a:r>
              <a:rPr lang="en-US" sz="1600" b="1" dirty="0" smtClean="0">
                <a:solidFill>
                  <a:srgbClr val="FFFF00"/>
                </a:solidFill>
                <a:latin typeface="Lucida Console" panose="020B0609040504020204" pitchFamily="49" charset="0"/>
              </a:rPr>
              <a:t>();</a:t>
            </a:r>
          </a:p>
          <a:p>
            <a:endParaRPr lang="en-US" sz="1600" b="1" dirty="0" smtClean="0">
              <a:solidFill>
                <a:srgbClr val="FFFF00"/>
              </a:solidFill>
              <a:latin typeface="Lucida Console" panose="020B0609040504020204" pitchFamily="49" charset="0"/>
            </a:endParaRPr>
          </a:p>
          <a:p>
            <a:r>
              <a:rPr lang="en-US" sz="1600" b="1" dirty="0">
                <a:solidFill>
                  <a:srgbClr val="FFFF00"/>
                </a:solidFill>
                <a:latin typeface="Lucida Console" panose="020B0609040504020204" pitchFamily="49" charset="0"/>
              </a:rPr>
              <a:t>  </a:t>
            </a:r>
            <a:r>
              <a:rPr lang="en-US" sz="1600" b="1" dirty="0" err="1" smtClean="0">
                <a:solidFill>
                  <a:srgbClr val="FFFF00"/>
                </a:solidFill>
                <a:latin typeface="Lucida Console" panose="020B0609040504020204" pitchFamily="49" charset="0"/>
              </a:rPr>
              <a:t>aletter</a:t>
            </a:r>
            <a:r>
              <a:rPr lang="en-US" sz="1600" b="1" dirty="0" smtClean="0">
                <a:solidFill>
                  <a:srgbClr val="FFFF00"/>
                </a:solidFill>
                <a:latin typeface="Lucida Console" panose="020B0609040504020204" pitchFamily="49" charset="0"/>
              </a:rPr>
              <a:t>++; // Wait, what?!</a:t>
            </a:r>
          </a:p>
          <a:p>
            <a:endParaRPr lang="en-US" sz="1600" b="1" dirty="0" smtClean="0">
              <a:solidFill>
                <a:srgbClr val="FFFF00"/>
              </a:solidFill>
              <a:latin typeface="Lucida Console" panose="020B0609040504020204" pitchFamily="49" charset="0"/>
            </a:endParaRPr>
          </a:p>
          <a:p>
            <a:r>
              <a:rPr lang="en-US" sz="1600" b="1" dirty="0" smtClean="0">
                <a:solidFill>
                  <a:srgbClr val="FFFF00"/>
                </a:solidFill>
                <a:latin typeface="Lucida Console" panose="020B0609040504020204" pitchFamily="49" charset="0"/>
              </a:rPr>
              <a:t>// </a:t>
            </a:r>
            <a:r>
              <a:rPr lang="en-US" sz="1600" b="1" dirty="0" smtClean="0">
                <a:solidFill>
                  <a:srgbClr val="FFFF00"/>
                </a:solidFill>
                <a:latin typeface="Lucida Console" panose="020B0609040504020204" pitchFamily="49" charset="0"/>
              </a:rPr>
              <a:t>Leave delay at 500 or higher to have output be readable</a:t>
            </a:r>
            <a:endParaRPr lang="en-US" sz="1600" b="1" dirty="0" smtClean="0">
              <a:solidFill>
                <a:srgbClr val="FFFF00"/>
              </a:solidFill>
              <a:latin typeface="Lucida Console" panose="020B0609040504020204" pitchFamily="49" charset="0"/>
            </a:endParaRPr>
          </a:p>
          <a:p>
            <a:r>
              <a:rPr lang="en-US" sz="1600" b="1" dirty="0">
                <a:solidFill>
                  <a:srgbClr val="FFFF00"/>
                </a:solidFill>
                <a:latin typeface="Lucida Console" panose="020B0609040504020204" pitchFamily="49" charset="0"/>
              </a:rPr>
              <a:t> </a:t>
            </a:r>
            <a:r>
              <a:rPr lang="en-US" sz="1600" b="1" dirty="0" smtClean="0">
                <a:solidFill>
                  <a:srgbClr val="FFFF00"/>
                </a:solidFill>
                <a:latin typeface="Lucida Console" panose="020B0609040504020204" pitchFamily="49" charset="0"/>
              </a:rPr>
              <a:t> delay(500);</a:t>
            </a:r>
            <a:endParaRPr lang="en-US" sz="1600" b="1" dirty="0">
              <a:solidFill>
                <a:srgbClr val="FFFF00"/>
              </a:solidFill>
              <a:latin typeface="Lucida Console" panose="020B0609040504020204" pitchFamily="49" charset="0"/>
            </a:endParaRPr>
          </a:p>
          <a:p>
            <a:r>
              <a:rPr lang="en-US" sz="1600" b="1" dirty="0">
                <a:solidFill>
                  <a:srgbClr val="FFFF00"/>
                </a:solidFill>
                <a:latin typeface="Lucida Console" panose="020B0609040504020204" pitchFamily="49" charset="0"/>
              </a:rPr>
              <a:t>}</a:t>
            </a:r>
          </a:p>
        </p:txBody>
      </p:sp>
      <p:sp>
        <p:nvSpPr>
          <p:cNvPr id="5" name="Content Placeholder 2"/>
          <p:cNvSpPr txBox="1">
            <a:spLocks/>
          </p:cNvSpPr>
          <p:nvPr/>
        </p:nvSpPr>
        <p:spPr>
          <a:xfrm>
            <a:off x="489668" y="5943600"/>
            <a:ext cx="8229600" cy="762000"/>
          </a:xfrm>
          <a:prstGeom prst="rect">
            <a:avLst/>
          </a:prstGeom>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ea typeface="Segoe UI Symbol"/>
                <a:sym typeface="Wingdings"/>
              </a:rPr>
              <a:t>Describe your results. What is happening, </a:t>
            </a:r>
            <a:r>
              <a:rPr lang="en-US" sz="2000" b="1" i="1" dirty="0" smtClean="0">
                <a:ea typeface="Segoe UI Symbol"/>
                <a:sym typeface="Wingdings"/>
              </a:rPr>
              <a:t>and why</a:t>
            </a:r>
            <a:r>
              <a:rPr lang="en-US" sz="2000" b="1" dirty="0" smtClean="0">
                <a:ea typeface="Segoe UI Symbol"/>
                <a:sym typeface="Wingdings"/>
              </a:rPr>
              <a:t>?</a:t>
            </a:r>
            <a:endParaRPr lang="en-US" sz="2000" b="1" dirty="0"/>
          </a:p>
        </p:txBody>
      </p:sp>
    </p:spTree>
    <p:extLst>
      <p:ext uri="{BB962C8B-B14F-4D97-AF65-F5344CB8AC3E}">
        <p14:creationId xmlns:p14="http://schemas.microsoft.com/office/powerpoint/2010/main" val="28523610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Strings</a:t>
            </a:r>
            <a:endParaRPr lang="en-US" dirty="0"/>
          </a:p>
        </p:txBody>
      </p:sp>
      <p:sp>
        <p:nvSpPr>
          <p:cNvPr id="3" name="Content Placeholder 2"/>
          <p:cNvSpPr>
            <a:spLocks noGrp="1"/>
          </p:cNvSpPr>
          <p:nvPr>
            <p:ph idx="1"/>
          </p:nvPr>
        </p:nvSpPr>
        <p:spPr>
          <a:xfrm>
            <a:off x="152400" y="1066800"/>
            <a:ext cx="8686800" cy="4876800"/>
          </a:xfrm>
        </p:spPr>
        <p:txBody>
          <a:bodyPr>
            <a:noAutofit/>
          </a:bodyPr>
          <a:lstStyle/>
          <a:p>
            <a:r>
              <a:rPr lang="en-US" sz="2350" dirty="0" smtClean="0"/>
              <a:t>In </a:t>
            </a:r>
            <a:r>
              <a:rPr lang="en-US" sz="2350" dirty="0" smtClean="0"/>
              <a:t>computer science, sequential groups of alphanumeric data are called “strings”. (Can’t call ‘</a:t>
            </a:r>
            <a:r>
              <a:rPr lang="en-US" sz="2350" dirty="0" err="1" smtClean="0"/>
              <a:t>em</a:t>
            </a:r>
            <a:r>
              <a:rPr lang="en-US" sz="2350" dirty="0" smtClean="0"/>
              <a:t> “words”, that’s another data type, right?)</a:t>
            </a:r>
            <a:endParaRPr lang="en-US" sz="2350" dirty="0" smtClean="0"/>
          </a:p>
          <a:p>
            <a:r>
              <a:rPr lang="en-US" sz="2350" dirty="0" smtClean="0"/>
              <a:t>Strings can contain numerals, letters, </a:t>
            </a:r>
            <a:r>
              <a:rPr lang="en-US" sz="2350" i="1" dirty="0" smtClean="0"/>
              <a:t>or any other valid ASCII character</a:t>
            </a:r>
          </a:p>
          <a:p>
            <a:r>
              <a:rPr lang="en-US" sz="2350" dirty="0" smtClean="0"/>
              <a:t>In C, strings are implemented as </a:t>
            </a:r>
            <a:r>
              <a:rPr lang="en-US" sz="2350" i="1" dirty="0" smtClean="0"/>
              <a:t>arrays</a:t>
            </a:r>
            <a:r>
              <a:rPr lang="en-US" sz="2350" dirty="0" smtClean="0"/>
              <a:t> of type </a:t>
            </a:r>
            <a:r>
              <a:rPr lang="en-US" sz="2350" dirty="0" smtClean="0">
                <a:solidFill>
                  <a:srgbClr val="FFFF00"/>
                </a:solidFill>
                <a:latin typeface="Consolas" panose="020B0609020204030204" pitchFamily="49" charset="0"/>
                <a:cs typeface="Consolas" panose="020B0609020204030204" pitchFamily="49" charset="0"/>
              </a:rPr>
              <a:t>char</a:t>
            </a:r>
            <a:r>
              <a:rPr lang="en-US" sz="2350" dirty="0" smtClean="0"/>
              <a:t>. They are declared like this:</a:t>
            </a:r>
            <a:br>
              <a:rPr lang="en-US" sz="2350" dirty="0" smtClean="0"/>
            </a:br>
            <a:r>
              <a:rPr lang="en-US" sz="2350" dirty="0" smtClean="0"/>
              <a:t>	char   </a:t>
            </a:r>
            <a:r>
              <a:rPr lang="en-US" sz="2350" dirty="0" err="1" smtClean="0"/>
              <a:t>somestring</a:t>
            </a:r>
            <a:r>
              <a:rPr lang="en-US" sz="2350" dirty="0" smtClean="0"/>
              <a:t>[10].</a:t>
            </a:r>
          </a:p>
          <a:p>
            <a:r>
              <a:rPr lang="en-US" sz="2350" b="1" dirty="0" smtClean="0"/>
              <a:t>Note that a string can only contain the number of characters it has been declared for!</a:t>
            </a:r>
            <a:endParaRPr lang="en-US" sz="2350" b="1" dirty="0" smtClean="0"/>
          </a:p>
          <a:p>
            <a:r>
              <a:rPr lang="en-US" sz="2350" dirty="0" smtClean="0"/>
              <a:t>There are two primary types of strings:</a:t>
            </a:r>
          </a:p>
          <a:p>
            <a:pPr lvl="1"/>
            <a:r>
              <a:rPr lang="en-US" sz="1550" dirty="0" smtClean="0"/>
              <a:t>Raw ASCII data</a:t>
            </a:r>
          </a:p>
          <a:p>
            <a:pPr lvl="1"/>
            <a:r>
              <a:rPr lang="en-US" sz="1550" dirty="0" smtClean="0"/>
              <a:t>Null-terminated</a:t>
            </a:r>
            <a:endParaRPr lang="en-US" sz="1550" dirty="0" smtClean="0"/>
          </a:p>
        </p:txBody>
      </p:sp>
    </p:spTree>
    <p:extLst>
      <p:ext uri="{BB962C8B-B14F-4D97-AF65-F5344CB8AC3E}">
        <p14:creationId xmlns:p14="http://schemas.microsoft.com/office/powerpoint/2010/main" val="21254566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lstStyle/>
          <a:p>
            <a:r>
              <a:rPr lang="en-US" dirty="0" smtClean="0"/>
              <a:t>Strings (cont.)</a:t>
            </a:r>
            <a:endParaRPr lang="en-US" dirty="0"/>
          </a:p>
        </p:txBody>
      </p:sp>
      <p:sp>
        <p:nvSpPr>
          <p:cNvPr id="3" name="Content Placeholder 2"/>
          <p:cNvSpPr>
            <a:spLocks noGrp="1"/>
          </p:cNvSpPr>
          <p:nvPr>
            <p:ph idx="1"/>
          </p:nvPr>
        </p:nvSpPr>
        <p:spPr>
          <a:xfrm>
            <a:off x="152400" y="838200"/>
            <a:ext cx="8686800" cy="4876800"/>
          </a:xfrm>
        </p:spPr>
        <p:txBody>
          <a:bodyPr>
            <a:noAutofit/>
          </a:bodyPr>
          <a:lstStyle/>
          <a:p>
            <a:r>
              <a:rPr lang="en-US" sz="2000" dirty="0" smtClean="0"/>
              <a:t>Raw ASCII data strings are filled with whatever, and it’s up to the programmer to know when the string “ends”. There is no way to automagically “read through” the characters of a string.</a:t>
            </a:r>
            <a:endParaRPr lang="en-US" sz="2000" dirty="0" smtClean="0"/>
          </a:p>
          <a:p>
            <a:r>
              <a:rPr lang="en-US" sz="2000" dirty="0" smtClean="0"/>
              <a:t>Because it is hugely convenient to let the computer worry about pulling th</a:t>
            </a:r>
            <a:r>
              <a:rPr lang="en-US" sz="2000" dirty="0" smtClean="0"/>
              <a:t>e individual characters out of a string array, the convention was developed to use the NULL character, ASCII 0, to terminate a string, that is, be the </a:t>
            </a:r>
            <a:r>
              <a:rPr lang="en-US" sz="2000" i="1" dirty="0" smtClean="0"/>
              <a:t>last</a:t>
            </a:r>
            <a:r>
              <a:rPr lang="en-US" sz="2000" dirty="0" smtClean="0"/>
              <a:t> character.</a:t>
            </a:r>
            <a:endParaRPr lang="en-US" sz="2000" i="1" dirty="0" smtClean="0"/>
          </a:p>
          <a:p>
            <a:r>
              <a:rPr lang="en-US" sz="2000" dirty="0" smtClean="0"/>
              <a:t>It’s the programmer’s job to ensure that there is a NULL terminating a string. This is a requirement for certain function calls and object methods, such as </a:t>
            </a:r>
            <a:r>
              <a:rPr lang="en-US" sz="2000" dirty="0" err="1" smtClean="0"/>
              <a:t>Serial.println</a:t>
            </a:r>
            <a:r>
              <a:rPr lang="en-US" sz="2000" dirty="0" smtClean="0"/>
              <a:t>(</a:t>
            </a:r>
            <a:r>
              <a:rPr lang="en-US" sz="2000" dirty="0" err="1" smtClean="0"/>
              <a:t>somestring</a:t>
            </a:r>
            <a:r>
              <a:rPr lang="en-US" sz="2000" dirty="0" smtClean="0"/>
              <a:t>);</a:t>
            </a:r>
          </a:p>
          <a:p>
            <a:r>
              <a:rPr lang="en-US" sz="2000" dirty="0" smtClean="0"/>
              <a:t>Best practice is to add the NULL “as you go”</a:t>
            </a:r>
          </a:p>
          <a:p>
            <a:r>
              <a:rPr lang="en-US" sz="2000" dirty="0" smtClean="0">
                <a:solidFill>
                  <a:srgbClr val="00FFFF"/>
                </a:solidFill>
              </a:rPr>
              <a:t>Arduino C++ offers a String datatype that is unique to the Arduino environment. It is very memory and processor intensive, thus not used often by developers, and is not portable to most C++ compilers, so is covered in this class (see “Choosing between Arduino Strings and C character arrays” in the Arduino Cookbook.) You are welcome to use it in your own code, however, and the Cookbook has good instructions on using it.</a:t>
            </a:r>
            <a:endParaRPr lang="en-US" sz="2000" dirty="0" smtClean="0">
              <a:solidFill>
                <a:srgbClr val="00FFFF"/>
              </a:solidFill>
            </a:endParaRPr>
          </a:p>
        </p:txBody>
      </p:sp>
    </p:spTree>
    <p:extLst>
      <p:ext uri="{BB962C8B-B14F-4D97-AF65-F5344CB8AC3E}">
        <p14:creationId xmlns:p14="http://schemas.microsoft.com/office/powerpoint/2010/main" val="1469538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dirty="0" smtClean="0"/>
              <a:t>Relational Operators Redux</a:t>
            </a:r>
            <a:endParaRPr lang="en-US" dirty="0"/>
          </a:p>
        </p:txBody>
      </p:sp>
      <p:sp>
        <p:nvSpPr>
          <p:cNvPr id="3" name="Content Placeholder 2"/>
          <p:cNvSpPr>
            <a:spLocks noGrp="1"/>
          </p:cNvSpPr>
          <p:nvPr>
            <p:ph idx="1"/>
          </p:nvPr>
        </p:nvSpPr>
        <p:spPr>
          <a:xfrm>
            <a:off x="152400" y="914400"/>
            <a:ext cx="8686800" cy="5791200"/>
          </a:xfrm>
        </p:spPr>
        <p:txBody>
          <a:bodyPr>
            <a:noAutofit/>
          </a:bodyPr>
          <a:lstStyle/>
          <a:p>
            <a:r>
              <a:rPr lang="en-US" sz="2000" dirty="0" smtClean="0"/>
              <a:t>Last lesson we saw that the relational operators </a:t>
            </a:r>
            <a:r>
              <a:rPr lang="en-US" sz="2000" dirty="0" smtClean="0"/>
              <a:t>in C++ are:</a:t>
            </a:r>
          </a:p>
          <a:p>
            <a:pPr lvl="1"/>
            <a:r>
              <a:rPr lang="en-US" sz="1600" dirty="0" smtClean="0"/>
              <a:t>Logical equals; this is done with a double equals sign: ==</a:t>
            </a:r>
          </a:p>
          <a:p>
            <a:pPr lvl="1"/>
            <a:r>
              <a:rPr lang="en-US" sz="1600" dirty="0" smtClean="0"/>
              <a:t>Logical not equal; this is a negated equals sign: !=</a:t>
            </a:r>
          </a:p>
          <a:p>
            <a:pPr lvl="1"/>
            <a:r>
              <a:rPr lang="en-US" sz="1600" dirty="0" smtClean="0"/>
              <a:t>Greater than; this is the (wait for it) greater-than sign: &gt;</a:t>
            </a:r>
          </a:p>
          <a:p>
            <a:pPr lvl="1"/>
            <a:r>
              <a:rPr lang="en-US" sz="1600" dirty="0" smtClean="0"/>
              <a:t>Less than; this is the (no surprise) less-than sign: &lt;</a:t>
            </a:r>
          </a:p>
          <a:p>
            <a:pPr lvl="1"/>
            <a:r>
              <a:rPr lang="en-US" sz="1600" dirty="0" smtClean="0"/>
              <a:t>Equal to or greater than: =&gt;</a:t>
            </a:r>
          </a:p>
          <a:p>
            <a:pPr lvl="1"/>
            <a:r>
              <a:rPr lang="en-US" sz="1600" dirty="0"/>
              <a:t>L</a:t>
            </a:r>
            <a:r>
              <a:rPr lang="en-US" sz="1600" dirty="0" smtClean="0"/>
              <a:t>ess than or equal to: &lt;=</a:t>
            </a:r>
          </a:p>
          <a:p>
            <a:pPr lvl="1"/>
            <a:r>
              <a:rPr lang="en-US" sz="1600" dirty="0" smtClean="0"/>
              <a:t>And, as you’ve already seen, a simple negation, </a:t>
            </a:r>
            <a:r>
              <a:rPr lang="en-US" sz="1600" dirty="0" smtClean="0"/>
              <a:t>!</a:t>
            </a:r>
            <a:endParaRPr lang="en-US" sz="2000" dirty="0"/>
          </a:p>
          <a:p>
            <a:r>
              <a:rPr lang="en-US" sz="2000" dirty="0" smtClean="0"/>
              <a:t>This lesson, we are introducing two more. These are used to </a:t>
            </a:r>
            <a:r>
              <a:rPr lang="en-US" sz="2000" i="1" dirty="0" smtClean="0"/>
              <a:t>compare</a:t>
            </a:r>
            <a:r>
              <a:rPr lang="en-US" sz="2000" dirty="0" smtClean="0"/>
              <a:t> two logical expressions </a:t>
            </a:r>
            <a:r>
              <a:rPr lang="en-US" sz="2000" i="1" dirty="0" smtClean="0"/>
              <a:t>together</a:t>
            </a:r>
            <a:r>
              <a:rPr lang="en-US" sz="2000" dirty="0" smtClean="0"/>
              <a:t>:</a:t>
            </a:r>
          </a:p>
          <a:p>
            <a:pPr lvl="1"/>
            <a:r>
              <a:rPr lang="en-US" sz="1600" dirty="0" smtClean="0"/>
              <a:t>&amp;&amp;   Double ampersand is </a:t>
            </a:r>
            <a:r>
              <a:rPr lang="en-US" sz="1600" dirty="0"/>
              <a:t>r</a:t>
            </a:r>
            <a:r>
              <a:rPr lang="en-US" sz="1600" dirty="0" smtClean="0"/>
              <a:t>elational “and”. Evaluates to true if both expressions are true</a:t>
            </a:r>
            <a:br>
              <a:rPr lang="en-US" sz="1600" dirty="0" smtClean="0"/>
            </a:br>
            <a:r>
              <a:rPr lang="en-US" sz="1600" dirty="0" smtClean="0"/>
              <a:t>		(foo &lt; 30 &amp;&amp; bar &gt; 500)</a:t>
            </a:r>
          </a:p>
          <a:p>
            <a:pPr lvl="1"/>
            <a:r>
              <a:rPr lang="en-US" sz="1600" dirty="0" smtClean="0"/>
              <a:t>||   Double “bar” or “pipe” is the relational “or”. Evaluates to true if either expression is true</a:t>
            </a:r>
            <a:br>
              <a:rPr lang="en-US" sz="1600" dirty="0" smtClean="0"/>
            </a:br>
            <a:r>
              <a:rPr lang="en-US" sz="1600" dirty="0" smtClean="0"/>
              <a:t>		(mph == 88 || c == 300,000) </a:t>
            </a:r>
            <a:endParaRPr lang="en-US" sz="1600" dirty="0" smtClean="0"/>
          </a:p>
        </p:txBody>
      </p:sp>
    </p:spTree>
    <p:extLst>
      <p:ext uri="{BB962C8B-B14F-4D97-AF65-F5344CB8AC3E}">
        <p14:creationId xmlns:p14="http://schemas.microsoft.com/office/powerpoint/2010/main" val="16493838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609600"/>
            <a:ext cx="4267200" cy="6096000"/>
          </a:xfrm>
        </p:spPr>
        <p:txBody>
          <a:bodyPr>
            <a:noAutofit/>
          </a:bodyPr>
          <a:lstStyle/>
          <a:p>
            <a:pPr marL="0" indent="0">
              <a:buNone/>
            </a:pPr>
            <a:r>
              <a:rPr lang="en-US" sz="750" b="1" dirty="0"/>
              <a:t>Lesson 1 – Intro and Setup </a:t>
            </a:r>
            <a:br>
              <a:rPr lang="en-US" sz="750" b="1" dirty="0"/>
            </a:br>
            <a:r>
              <a:rPr lang="en-US" sz="750" b="1" dirty="0"/>
              <a:t>[may require 2 classes]</a:t>
            </a:r>
            <a:endParaRPr lang="en-US" sz="750" dirty="0"/>
          </a:p>
          <a:p>
            <a:pPr lvl="0"/>
            <a:r>
              <a:rPr lang="en-US" sz="750" dirty="0"/>
              <a:t>Introduction to class format</a:t>
            </a:r>
          </a:p>
          <a:p>
            <a:pPr lvl="0"/>
            <a:r>
              <a:rPr lang="en-US" sz="750" dirty="0"/>
              <a:t>Overview of lesson plan</a:t>
            </a:r>
          </a:p>
          <a:p>
            <a:pPr lvl="0"/>
            <a:r>
              <a:rPr lang="en-US" sz="750" dirty="0"/>
              <a:t>Presentation format (monitor, camera, screen, whiteboard)</a:t>
            </a:r>
          </a:p>
          <a:p>
            <a:pPr lvl="0"/>
            <a:r>
              <a:rPr lang="en-US" sz="750" dirty="0" smtClean="0"/>
              <a:t>Review of microcontrollers and  types of boards</a:t>
            </a:r>
          </a:p>
          <a:p>
            <a:pPr lvl="0"/>
            <a:r>
              <a:rPr lang="en-US" sz="750" dirty="0"/>
              <a:t>SEICHE LED display architecture</a:t>
            </a:r>
          </a:p>
          <a:p>
            <a:pPr lvl="1"/>
            <a:r>
              <a:rPr lang="en-US" sz="750" dirty="0"/>
              <a:t>ESP8266 pinout</a:t>
            </a:r>
          </a:p>
          <a:p>
            <a:pPr lvl="1"/>
            <a:r>
              <a:rPr lang="en-US" sz="750" dirty="0"/>
              <a:t>High level </a:t>
            </a:r>
            <a:r>
              <a:rPr lang="en-US" sz="750" dirty="0" smtClean="0"/>
              <a:t>architecture</a:t>
            </a:r>
            <a:endParaRPr lang="en-US" sz="750" dirty="0"/>
          </a:p>
          <a:p>
            <a:pPr marL="0" indent="0">
              <a:buNone/>
            </a:pPr>
            <a:r>
              <a:rPr lang="en-US" sz="750" b="1" dirty="0"/>
              <a:t>Lesson 2 – Laptop operation review – Windows and Linux</a:t>
            </a:r>
            <a:endParaRPr lang="en-US" sz="750" dirty="0"/>
          </a:p>
          <a:p>
            <a:r>
              <a:rPr lang="en-US" sz="750" dirty="0"/>
              <a:t>Inventory of USB drives</a:t>
            </a:r>
          </a:p>
          <a:p>
            <a:pPr lvl="0"/>
            <a:r>
              <a:rPr lang="en-US" sz="750" dirty="0"/>
              <a:t>Installation of Arduino IDE software</a:t>
            </a:r>
          </a:p>
          <a:p>
            <a:pPr lvl="0"/>
            <a:r>
              <a:rPr lang="en-US" sz="750" dirty="0"/>
              <a:t>Installation of CH340/ESP8266 serial port drivers (Windows only)</a:t>
            </a:r>
          </a:p>
          <a:p>
            <a:pPr lvl="0"/>
            <a:r>
              <a:rPr lang="en-US" sz="750" dirty="0" smtClean="0"/>
              <a:t>Control </a:t>
            </a:r>
            <a:r>
              <a:rPr lang="en-US" sz="750" dirty="0"/>
              <a:t>panel/settings location</a:t>
            </a:r>
          </a:p>
          <a:p>
            <a:pPr lvl="0"/>
            <a:r>
              <a:rPr lang="en-US" sz="750" dirty="0"/>
              <a:t>Home directories and folder hierarchy</a:t>
            </a:r>
          </a:p>
          <a:p>
            <a:pPr lvl="0"/>
            <a:r>
              <a:rPr lang="en-US" sz="750" dirty="0"/>
              <a:t>Arduino file locations</a:t>
            </a:r>
          </a:p>
          <a:p>
            <a:pPr lvl="0"/>
            <a:r>
              <a:rPr lang="en-US" sz="750" dirty="0"/>
              <a:t>Search functions</a:t>
            </a:r>
          </a:p>
          <a:p>
            <a:pPr lvl="0"/>
            <a:r>
              <a:rPr lang="en-US" sz="750" dirty="0"/>
              <a:t>(Windows) Device Manager</a:t>
            </a:r>
          </a:p>
          <a:p>
            <a:pPr lvl="0"/>
            <a:r>
              <a:rPr lang="en-US" sz="750" dirty="0"/>
              <a:t>(Linux) </a:t>
            </a:r>
            <a:r>
              <a:rPr lang="en-US" sz="750" dirty="0" err="1"/>
              <a:t>Konsole</a:t>
            </a:r>
            <a:endParaRPr lang="en-US" sz="750" dirty="0"/>
          </a:p>
          <a:p>
            <a:pPr lvl="0"/>
            <a:r>
              <a:rPr lang="en-US" sz="750" dirty="0"/>
              <a:t>Copying flash drive contents [critical]</a:t>
            </a:r>
          </a:p>
          <a:p>
            <a:pPr lvl="0"/>
            <a:r>
              <a:rPr lang="en-US" sz="750" dirty="0"/>
              <a:t>Open questions and </a:t>
            </a:r>
            <a:r>
              <a:rPr lang="en-US" sz="750" dirty="0" smtClean="0"/>
              <a:t>issues</a:t>
            </a:r>
          </a:p>
          <a:p>
            <a:pPr lvl="0"/>
            <a:r>
              <a:rPr lang="en-US" sz="750" b="1" dirty="0" smtClean="0"/>
              <a:t>IDE </a:t>
            </a:r>
            <a:r>
              <a:rPr lang="en-US" sz="750" b="1" dirty="0"/>
              <a:t>essentials</a:t>
            </a:r>
            <a:endParaRPr lang="en-US" sz="750" dirty="0"/>
          </a:p>
          <a:p>
            <a:pPr lvl="0"/>
            <a:r>
              <a:rPr lang="en-US" sz="750" dirty="0"/>
              <a:t>Starting the Arduino IDE</a:t>
            </a:r>
          </a:p>
          <a:p>
            <a:pPr lvl="0"/>
            <a:r>
              <a:rPr lang="en-US" sz="750" dirty="0"/>
              <a:t>Basic Arduino sketch (program) structure</a:t>
            </a:r>
          </a:p>
          <a:p>
            <a:pPr lvl="0"/>
            <a:r>
              <a:rPr lang="en-US" sz="750" dirty="0"/>
              <a:t>Loading example sketches</a:t>
            </a:r>
          </a:p>
          <a:p>
            <a:pPr lvl="0"/>
            <a:r>
              <a:rPr lang="en-US" sz="750" dirty="0"/>
              <a:t>Loading and configuring new boards</a:t>
            </a:r>
          </a:p>
          <a:p>
            <a:pPr lvl="0"/>
            <a:r>
              <a:rPr lang="en-US" sz="750" dirty="0"/>
              <a:t>Connecting boards</a:t>
            </a:r>
          </a:p>
          <a:p>
            <a:pPr lvl="0"/>
            <a:r>
              <a:rPr lang="en-US" sz="750" dirty="0"/>
              <a:t>Identifying the microcontroller serial port</a:t>
            </a:r>
          </a:p>
          <a:p>
            <a:pPr lvl="1"/>
            <a:r>
              <a:rPr lang="en-US" sz="750" dirty="0"/>
              <a:t>Linux</a:t>
            </a:r>
          </a:p>
          <a:p>
            <a:pPr lvl="1"/>
            <a:r>
              <a:rPr lang="en-US" sz="750" dirty="0"/>
              <a:t>Windows</a:t>
            </a:r>
          </a:p>
          <a:p>
            <a:pPr marL="0" lvl="0" indent="0">
              <a:buNone/>
            </a:pPr>
            <a:r>
              <a:rPr lang="en-US" sz="750" dirty="0" smtClean="0"/>
              <a:t>Lesson 3 – Libraries, Sketch structure, Serial Monitor, Variables, Binary Number System Pt1</a:t>
            </a:r>
          </a:p>
          <a:p>
            <a:pPr lvl="0"/>
            <a:r>
              <a:rPr lang="en-US" sz="750" dirty="0" smtClean="0"/>
              <a:t>Libraries</a:t>
            </a:r>
          </a:p>
          <a:p>
            <a:r>
              <a:rPr lang="en-US" sz="750" dirty="0" smtClean="0"/>
              <a:t>Sketch structure (</a:t>
            </a:r>
            <a:r>
              <a:rPr lang="en-US" sz="750" dirty="0"/>
              <a:t>A note on brace </a:t>
            </a:r>
            <a:r>
              <a:rPr lang="en-US" sz="750" dirty="0" smtClean="0"/>
              <a:t>formatting)</a:t>
            </a:r>
            <a:endParaRPr lang="en-US" sz="750" dirty="0"/>
          </a:p>
          <a:p>
            <a:pPr lvl="0"/>
            <a:r>
              <a:rPr lang="en-US" sz="750" dirty="0" smtClean="0"/>
              <a:t>The </a:t>
            </a:r>
            <a:r>
              <a:rPr lang="en-US" sz="750" dirty="0"/>
              <a:t>serial port monitor</a:t>
            </a:r>
          </a:p>
          <a:p>
            <a:pPr lvl="0"/>
            <a:r>
              <a:rPr lang="en-US" sz="750" dirty="0"/>
              <a:t>Printing to the serial port monitor</a:t>
            </a:r>
          </a:p>
          <a:p>
            <a:pPr lvl="0"/>
            <a:r>
              <a:rPr lang="en-US" sz="750" dirty="0" smtClean="0"/>
              <a:t>Variables and the assignment operator</a:t>
            </a:r>
          </a:p>
          <a:p>
            <a:pPr lvl="0"/>
            <a:r>
              <a:rPr lang="en-US" sz="750" dirty="0" smtClean="0"/>
              <a:t>Binary number system Pt. 1.</a:t>
            </a:r>
            <a:endParaRPr lang="en-US" sz="750" dirty="0"/>
          </a:p>
          <a:p>
            <a:pPr marL="0" indent="0">
              <a:buNone/>
            </a:pPr>
            <a:r>
              <a:rPr lang="en-US" sz="750" b="1" dirty="0" smtClean="0"/>
              <a:t>Lesson </a:t>
            </a:r>
            <a:r>
              <a:rPr lang="en-US" sz="750" b="1" dirty="0"/>
              <a:t>4/5 – The Binary Number System </a:t>
            </a:r>
            <a:r>
              <a:rPr lang="en-US" sz="750" b="1" dirty="0" smtClean="0"/>
              <a:t>Cont. (may </a:t>
            </a:r>
            <a:r>
              <a:rPr lang="en-US" sz="750" b="1" dirty="0"/>
              <a:t>take 2-3 lessons)</a:t>
            </a:r>
            <a:endParaRPr lang="en-US" sz="750" dirty="0"/>
          </a:p>
          <a:p>
            <a:pPr lvl="0"/>
            <a:r>
              <a:rPr lang="en-US" sz="750" dirty="0"/>
              <a:t>Numerals vs numbers</a:t>
            </a:r>
          </a:p>
          <a:p>
            <a:pPr lvl="0"/>
            <a:r>
              <a:rPr lang="en-US" sz="750" dirty="0"/>
              <a:t>Review: the base 10 system and digit place values</a:t>
            </a:r>
          </a:p>
          <a:p>
            <a:pPr lvl="0"/>
            <a:r>
              <a:rPr lang="en-US" sz="750" dirty="0"/>
              <a:t>New: the base 2 system and digit place values</a:t>
            </a:r>
          </a:p>
          <a:p>
            <a:pPr lvl="0"/>
            <a:r>
              <a:rPr lang="en-US" sz="750" dirty="0" smtClean="0"/>
              <a:t>Bits </a:t>
            </a:r>
            <a:r>
              <a:rPr lang="en-US" sz="750" dirty="0"/>
              <a:t>and bytes and </a:t>
            </a:r>
            <a:r>
              <a:rPr lang="en-US" sz="750" dirty="0" err="1"/>
              <a:t>nybbles</a:t>
            </a:r>
            <a:endParaRPr lang="en-US" sz="750" dirty="0"/>
          </a:p>
          <a:p>
            <a:pPr lvl="0"/>
            <a:r>
              <a:rPr lang="en-US" sz="750" dirty="0"/>
              <a:t>Binary addition and subtraction</a:t>
            </a:r>
          </a:p>
          <a:p>
            <a:pPr lvl="0"/>
            <a:r>
              <a:rPr lang="en-US" sz="750" dirty="0"/>
              <a:t>Formatting printed output</a:t>
            </a:r>
          </a:p>
          <a:p>
            <a:pPr lvl="0"/>
            <a:r>
              <a:rPr lang="en-US" sz="750" dirty="0"/>
              <a:t>Shifting and exponents</a:t>
            </a:r>
          </a:p>
          <a:p>
            <a:pPr marL="0" indent="0">
              <a:buNone/>
            </a:pPr>
            <a:endParaRPr lang="en-US" sz="750" b="1" dirty="0" smtClean="0"/>
          </a:p>
        </p:txBody>
      </p:sp>
      <p:sp>
        <p:nvSpPr>
          <p:cNvPr id="4" name="Content Placeholder 3"/>
          <p:cNvSpPr>
            <a:spLocks noGrp="1"/>
          </p:cNvSpPr>
          <p:nvPr>
            <p:ph sz="half" idx="2"/>
          </p:nvPr>
        </p:nvSpPr>
        <p:spPr>
          <a:xfrm>
            <a:off x="4648200" y="609600"/>
            <a:ext cx="4038600" cy="5867400"/>
          </a:xfrm>
        </p:spPr>
        <p:txBody>
          <a:bodyPr>
            <a:noAutofit/>
          </a:bodyPr>
          <a:lstStyle/>
          <a:p>
            <a:pPr marL="0" indent="0">
              <a:buNone/>
            </a:pPr>
            <a:r>
              <a:rPr lang="en-US" sz="900" b="1" dirty="0"/>
              <a:t>Lesson 6/7 – Integers and Arithmetic Operators (may take 2 lessons)</a:t>
            </a:r>
          </a:p>
          <a:p>
            <a:r>
              <a:rPr lang="en-US" sz="900" b="1" dirty="0" smtClean="0"/>
              <a:t>The </a:t>
            </a:r>
            <a:r>
              <a:rPr lang="en-US" sz="900" b="1" dirty="0"/>
              <a:t>integer data type</a:t>
            </a:r>
          </a:p>
          <a:p>
            <a:r>
              <a:rPr lang="en-US" sz="900" b="1" dirty="0" smtClean="0"/>
              <a:t>Variables </a:t>
            </a:r>
            <a:r>
              <a:rPr lang="en-US" sz="900" b="1" dirty="0"/>
              <a:t>and the assignment operator</a:t>
            </a:r>
          </a:p>
          <a:p>
            <a:r>
              <a:rPr lang="en-US" sz="900" b="1" dirty="0" err="1" smtClean="0"/>
              <a:t>Autoincrement</a:t>
            </a:r>
            <a:r>
              <a:rPr lang="en-US" sz="900" b="1" dirty="0" smtClean="0"/>
              <a:t> </a:t>
            </a:r>
            <a:r>
              <a:rPr lang="en-US" sz="900" b="1" dirty="0"/>
              <a:t>and </a:t>
            </a:r>
            <a:r>
              <a:rPr lang="en-US" sz="900" b="1" dirty="0" err="1" smtClean="0"/>
              <a:t>autodecrement</a:t>
            </a:r>
            <a:endParaRPr lang="en-US" sz="900" b="1" dirty="0" smtClean="0"/>
          </a:p>
          <a:p>
            <a:r>
              <a:rPr lang="en-US" sz="900" b="1" dirty="0" smtClean="0"/>
              <a:t>Arithmetic </a:t>
            </a:r>
            <a:r>
              <a:rPr lang="en-US" sz="900" b="1" dirty="0"/>
              <a:t>Operators</a:t>
            </a:r>
          </a:p>
          <a:p>
            <a:r>
              <a:rPr lang="en-US" sz="900" b="1" dirty="0" smtClean="0"/>
              <a:t>Assigning </a:t>
            </a:r>
            <a:r>
              <a:rPr lang="en-US" sz="900" b="1" dirty="0"/>
              <a:t>arithmetic results to a variable</a:t>
            </a:r>
          </a:p>
          <a:p>
            <a:r>
              <a:rPr lang="en-US" sz="900" b="1" dirty="0" smtClean="0"/>
              <a:t>Bytes </a:t>
            </a:r>
            <a:r>
              <a:rPr lang="en-US" sz="900" b="1" dirty="0"/>
              <a:t>as data types</a:t>
            </a:r>
          </a:p>
          <a:p>
            <a:pPr marL="0" indent="0">
              <a:buNone/>
            </a:pPr>
            <a:r>
              <a:rPr lang="en-US" sz="900" b="1" dirty="0"/>
              <a:t>Lesson 8 – Communicating with Sensors</a:t>
            </a:r>
          </a:p>
          <a:p>
            <a:r>
              <a:rPr lang="en-US" sz="900" b="1" dirty="0" smtClean="0"/>
              <a:t>Reading </a:t>
            </a:r>
            <a:r>
              <a:rPr lang="en-US" sz="900" b="1" dirty="0"/>
              <a:t>a potentiometer</a:t>
            </a:r>
          </a:p>
          <a:p>
            <a:r>
              <a:rPr lang="en-US" sz="900" b="1" dirty="0" smtClean="0"/>
              <a:t>Reading </a:t>
            </a:r>
            <a:r>
              <a:rPr lang="en-US" sz="900" b="1" dirty="0"/>
              <a:t>a button</a:t>
            </a:r>
          </a:p>
          <a:p>
            <a:r>
              <a:rPr lang="en-US" sz="900" b="1" dirty="0" smtClean="0"/>
              <a:t>Initializing </a:t>
            </a:r>
            <a:r>
              <a:rPr lang="en-US" sz="900" b="1" dirty="0"/>
              <a:t>I2C sensors</a:t>
            </a:r>
          </a:p>
          <a:p>
            <a:r>
              <a:rPr lang="en-US" sz="900" b="1" dirty="0" smtClean="0"/>
              <a:t>Reading </a:t>
            </a:r>
            <a:r>
              <a:rPr lang="en-US" sz="900" b="1" dirty="0"/>
              <a:t>I2C </a:t>
            </a:r>
            <a:r>
              <a:rPr lang="en-US" sz="900" b="1" dirty="0" smtClean="0"/>
              <a:t>sensors</a:t>
            </a:r>
          </a:p>
          <a:p>
            <a:pPr marL="0" indent="0">
              <a:buNone/>
            </a:pPr>
            <a:r>
              <a:rPr lang="en-US" sz="900" b="1" dirty="0"/>
              <a:t>Lesson 9 – Characters and Arrays</a:t>
            </a:r>
            <a:endParaRPr lang="en-US" sz="900" dirty="0"/>
          </a:p>
          <a:p>
            <a:pPr lvl="0"/>
            <a:r>
              <a:rPr lang="en-US" sz="900" dirty="0"/>
              <a:t>The hexadecimal number system</a:t>
            </a:r>
          </a:p>
          <a:p>
            <a:pPr lvl="0"/>
            <a:r>
              <a:rPr lang="en-US" sz="900" dirty="0"/>
              <a:t>Representing characters as numbers</a:t>
            </a:r>
          </a:p>
          <a:p>
            <a:pPr lvl="0"/>
            <a:r>
              <a:rPr lang="en-US" sz="900" dirty="0"/>
              <a:t>The ASCII character code</a:t>
            </a:r>
          </a:p>
          <a:p>
            <a:pPr lvl="0"/>
            <a:r>
              <a:rPr lang="en-US" sz="900" dirty="0"/>
              <a:t>The char data type</a:t>
            </a:r>
          </a:p>
          <a:p>
            <a:pPr lvl="0"/>
            <a:r>
              <a:rPr lang="en-US" sz="900" dirty="0"/>
              <a:t>Strings and character arrays</a:t>
            </a:r>
          </a:p>
          <a:p>
            <a:pPr marL="0" indent="0">
              <a:buNone/>
            </a:pPr>
            <a:r>
              <a:rPr lang="en-US" sz="900" b="1" dirty="0"/>
              <a:t>Lesson 10 – Comparison Operators</a:t>
            </a:r>
            <a:endParaRPr lang="en-US" sz="900" dirty="0"/>
          </a:p>
          <a:p>
            <a:pPr lvl="0"/>
            <a:r>
              <a:rPr lang="en-US" sz="900" dirty="0"/>
              <a:t>==, =&gt;, &lt;=</a:t>
            </a:r>
          </a:p>
          <a:p>
            <a:pPr lvl="0"/>
            <a:r>
              <a:rPr lang="en-US" sz="900" dirty="0" err="1"/>
              <a:t>strcmp</a:t>
            </a:r>
            <a:endParaRPr lang="en-US" sz="900" dirty="0"/>
          </a:p>
          <a:p>
            <a:pPr lvl="0"/>
            <a:r>
              <a:rPr lang="en-US" sz="900" dirty="0"/>
              <a:t>Binary comparisons</a:t>
            </a:r>
          </a:p>
          <a:p>
            <a:pPr lvl="0"/>
            <a:r>
              <a:rPr lang="en-US" sz="900" dirty="0"/>
              <a:t>Uploading a sketch to the microcontroller</a:t>
            </a:r>
          </a:p>
          <a:p>
            <a:pPr marL="0" indent="0">
              <a:buNone/>
            </a:pPr>
            <a:r>
              <a:rPr lang="en-US" sz="900" b="1" dirty="0"/>
              <a:t>Lesson 11 – Control Structures</a:t>
            </a:r>
            <a:endParaRPr lang="en-US" sz="900" dirty="0"/>
          </a:p>
          <a:p>
            <a:pPr lvl="0"/>
            <a:r>
              <a:rPr lang="en-US" sz="900" dirty="0"/>
              <a:t>if-then-else</a:t>
            </a:r>
          </a:p>
          <a:p>
            <a:pPr lvl="0"/>
            <a:r>
              <a:rPr lang="en-US" sz="900" dirty="0"/>
              <a:t>while</a:t>
            </a:r>
          </a:p>
          <a:p>
            <a:pPr lvl="0"/>
            <a:r>
              <a:rPr lang="en-US" sz="900" dirty="0"/>
              <a:t>for-next</a:t>
            </a:r>
          </a:p>
          <a:p>
            <a:pPr marL="0" indent="0">
              <a:buNone/>
            </a:pPr>
            <a:r>
              <a:rPr lang="en-US" sz="900" b="1" dirty="0"/>
              <a:t>Lesson </a:t>
            </a:r>
            <a:r>
              <a:rPr lang="en-US" sz="900" b="1" dirty="0" smtClean="0"/>
              <a:t>12 </a:t>
            </a:r>
            <a:r>
              <a:rPr lang="en-US" sz="900" b="1" dirty="0"/>
              <a:t>– Programming the LED matrix</a:t>
            </a:r>
            <a:endParaRPr lang="en-US" sz="900" dirty="0"/>
          </a:p>
          <a:p>
            <a:pPr lvl="0"/>
            <a:r>
              <a:rPr lang="en-US" sz="900" dirty="0"/>
              <a:t>Initializing the SPI interface</a:t>
            </a:r>
          </a:p>
          <a:p>
            <a:pPr lvl="0"/>
            <a:r>
              <a:rPr lang="en-US" sz="900" dirty="0"/>
              <a:t>Controlling display brightness</a:t>
            </a:r>
          </a:p>
          <a:p>
            <a:pPr lvl="0"/>
            <a:r>
              <a:rPr lang="en-US" sz="900" dirty="0"/>
              <a:t>Lighting and clearing a single pixel</a:t>
            </a:r>
          </a:p>
          <a:p>
            <a:pPr lvl="0"/>
            <a:r>
              <a:rPr lang="en-US" sz="900" dirty="0"/>
              <a:t>Displaying text on the LED matrix</a:t>
            </a:r>
          </a:p>
          <a:p>
            <a:pPr lvl="0"/>
            <a:r>
              <a:rPr lang="en-US" sz="900" dirty="0"/>
              <a:t>Default fonts</a:t>
            </a:r>
          </a:p>
          <a:p>
            <a:pPr lvl="0"/>
            <a:r>
              <a:rPr lang="en-US" sz="900" dirty="0"/>
              <a:t>Nested for-next loops</a:t>
            </a:r>
          </a:p>
          <a:p>
            <a:pPr marL="0" indent="0">
              <a:buNone/>
            </a:pPr>
            <a:endParaRPr lang="en-US" sz="900" b="1" dirty="0"/>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Conditional Loops Part 1</a:t>
            </a:r>
            <a:endParaRPr lang="en-US" dirty="0"/>
          </a:p>
        </p:txBody>
      </p:sp>
      <p:sp>
        <p:nvSpPr>
          <p:cNvPr id="3" name="Content Placeholder 2"/>
          <p:cNvSpPr>
            <a:spLocks noGrp="1"/>
          </p:cNvSpPr>
          <p:nvPr>
            <p:ph idx="1"/>
          </p:nvPr>
        </p:nvSpPr>
        <p:spPr>
          <a:xfrm>
            <a:off x="152400" y="1066800"/>
            <a:ext cx="8686800" cy="4572000"/>
          </a:xfrm>
        </p:spPr>
        <p:txBody>
          <a:bodyPr>
            <a:noAutofit/>
          </a:bodyPr>
          <a:lstStyle/>
          <a:p>
            <a:r>
              <a:rPr lang="en-US" sz="2000" dirty="0" smtClean="0"/>
              <a:t>You are already familiar with the Loop() function in the IDE. This is an example of an endless or </a:t>
            </a:r>
            <a:r>
              <a:rPr lang="en-US" sz="2000" i="1" dirty="0" smtClean="0"/>
              <a:t>infinite</a:t>
            </a:r>
            <a:r>
              <a:rPr lang="en-US" sz="2000" dirty="0" smtClean="0"/>
              <a:t> loop, because it repeats indefinitely</a:t>
            </a:r>
            <a:endParaRPr lang="en-US" sz="2000" dirty="0" smtClean="0"/>
          </a:p>
          <a:p>
            <a:r>
              <a:rPr lang="en-US" sz="2000" dirty="0" smtClean="0"/>
              <a:t>Much more useful are conditional loops. Conditional loops execute until a logical conditional is (or isn’t) satisfied.</a:t>
            </a:r>
            <a:endParaRPr lang="en-US" sz="2000" dirty="0" smtClean="0"/>
          </a:p>
          <a:p>
            <a:r>
              <a:rPr lang="en-US" sz="2000" dirty="0" smtClean="0"/>
              <a:t>Today we will learn about the while loop, whose syntax is:</a:t>
            </a:r>
            <a:r>
              <a:rPr lang="en-US" sz="2000" dirty="0" smtClean="0"/>
              <a:t/>
            </a:r>
            <a:br>
              <a:rPr lang="en-US" sz="2000" dirty="0" smtClean="0"/>
            </a:br>
            <a:r>
              <a:rPr lang="en-US" sz="2000" dirty="0" smtClean="0"/>
              <a:t>	</a:t>
            </a:r>
            <a:r>
              <a:rPr lang="en-US" sz="2000" dirty="0" smtClean="0">
                <a:solidFill>
                  <a:srgbClr val="FFFF00"/>
                </a:solidFill>
                <a:latin typeface="Consolas" panose="020B0609020204030204" pitchFamily="49" charset="0"/>
                <a:cs typeface="Consolas" panose="020B0609020204030204" pitchFamily="49" charset="0"/>
              </a:rPr>
              <a:t>while</a:t>
            </a:r>
            <a:r>
              <a:rPr lang="en-US" sz="2000" dirty="0" smtClean="0">
                <a:solidFill>
                  <a:srgbClr val="FFFF00"/>
                </a:solidFill>
                <a:latin typeface="Consolas" panose="020B0609020204030204" pitchFamily="49" charset="0"/>
                <a:cs typeface="Consolas" panose="020B0609020204030204" pitchFamily="49" charset="0"/>
              </a:rPr>
              <a:t> </a:t>
            </a:r>
            <a:r>
              <a:rPr lang="en-US" sz="2000" dirty="0" smtClean="0">
                <a:solidFill>
                  <a:srgbClr val="FFFF00"/>
                </a:solidFill>
                <a:latin typeface="Consolas" panose="020B0609020204030204" pitchFamily="49" charset="0"/>
                <a:cs typeface="Consolas" panose="020B0609020204030204" pitchFamily="49" charset="0"/>
              </a:rPr>
              <a:t>(</a:t>
            </a:r>
            <a:r>
              <a:rPr lang="en-US" sz="2000" b="1" i="1" dirty="0" smtClean="0">
                <a:solidFill>
                  <a:srgbClr val="FFFF00"/>
                </a:solidFill>
                <a:latin typeface="Consolas" panose="020B0609020204030204" pitchFamily="49" charset="0"/>
                <a:cs typeface="Consolas" panose="020B0609020204030204" pitchFamily="49" charset="0"/>
              </a:rPr>
              <a:t>conditional </a:t>
            </a:r>
            <a:r>
              <a:rPr lang="en-US" sz="2000" b="1" i="1" dirty="0" smtClean="0">
                <a:solidFill>
                  <a:srgbClr val="FFFF00"/>
                </a:solidFill>
                <a:latin typeface="Consolas" panose="020B0609020204030204" pitchFamily="49" charset="0"/>
                <a:cs typeface="Consolas" panose="020B0609020204030204" pitchFamily="49" charset="0"/>
              </a:rPr>
              <a:t>expr</a:t>
            </a:r>
            <a:r>
              <a:rPr lang="en-US" sz="2000" dirty="0" smtClean="0">
                <a:solidFill>
                  <a:srgbClr val="FFFF00"/>
                </a:solidFill>
                <a:latin typeface="Consolas" panose="020B0609020204030204" pitchFamily="49" charset="0"/>
                <a:cs typeface="Consolas" panose="020B0609020204030204" pitchFamily="49" charset="0"/>
              </a:rPr>
              <a:t>)</a:t>
            </a:r>
            <a:br>
              <a:rPr lang="en-US" sz="2000" dirty="0" smtClean="0">
                <a:solidFill>
                  <a:srgbClr val="FFFF00"/>
                </a:solidFill>
                <a:latin typeface="Consolas" panose="020B0609020204030204" pitchFamily="49" charset="0"/>
                <a:cs typeface="Consolas" panose="020B0609020204030204" pitchFamily="49" charset="0"/>
              </a:rPr>
            </a:br>
            <a:r>
              <a:rPr lang="en-US" sz="2000" dirty="0" smtClean="0">
                <a:solidFill>
                  <a:srgbClr val="FFFF00"/>
                </a:solidFill>
                <a:latin typeface="Consolas" panose="020B0609020204030204" pitchFamily="49" charset="0"/>
                <a:cs typeface="Consolas" panose="020B0609020204030204" pitchFamily="49" charset="0"/>
              </a:rPr>
              <a:t>		statement;</a:t>
            </a:r>
          </a:p>
          <a:p>
            <a:r>
              <a:rPr lang="en-US" sz="2000" dirty="0">
                <a:solidFill>
                  <a:srgbClr val="FFFF00"/>
                </a:solidFill>
                <a:latin typeface="Consolas" panose="020B0609020204030204" pitchFamily="49" charset="0"/>
                <a:cs typeface="Consolas" panose="020B0609020204030204" pitchFamily="49" charset="0"/>
              </a:rPr>
              <a:t>w</a:t>
            </a:r>
            <a:r>
              <a:rPr lang="en-US" sz="2000" dirty="0" smtClean="0">
                <a:solidFill>
                  <a:srgbClr val="FFFF00"/>
                </a:solidFill>
                <a:latin typeface="Consolas" panose="020B0609020204030204" pitchFamily="49" charset="0"/>
                <a:cs typeface="Consolas" panose="020B0609020204030204" pitchFamily="49" charset="0"/>
              </a:rPr>
              <a:t>hen</a:t>
            </a:r>
            <a:r>
              <a:rPr lang="en-US" sz="2000" dirty="0" smtClean="0">
                <a:solidFill>
                  <a:srgbClr val="FFFF00"/>
                </a:solidFill>
              </a:rPr>
              <a:t> </a:t>
            </a:r>
            <a:r>
              <a:rPr lang="en-US" sz="2000" dirty="0" smtClean="0"/>
              <a:t>is  usually used with a code block</a:t>
            </a:r>
            <a:r>
              <a:rPr lang="en-US" sz="2000" dirty="0" smtClean="0"/>
              <a:t>	</a:t>
            </a:r>
            <a:r>
              <a:rPr lang="en-US" sz="2000" dirty="0" smtClean="0"/>
              <a:t/>
            </a:r>
            <a:br>
              <a:rPr lang="en-US" sz="2000" dirty="0" smtClean="0"/>
            </a:br>
            <a:r>
              <a:rPr lang="en-US" sz="2000" dirty="0" smtClean="0">
                <a:solidFill>
                  <a:srgbClr val="FFFF00"/>
                </a:solidFill>
                <a:latin typeface="Consolas" panose="020B0609020204030204" pitchFamily="49" charset="0"/>
                <a:cs typeface="Consolas" panose="020B0609020204030204" pitchFamily="49" charset="0"/>
              </a:rPr>
              <a:t>while (mph &lt; 88)</a:t>
            </a:r>
            <a:r>
              <a:rPr lang="en-US" sz="2000" dirty="0" smtClean="0">
                <a:solidFill>
                  <a:srgbClr val="FFFF00"/>
                </a:solidFill>
                <a:latin typeface="Consolas" panose="020B0609020204030204" pitchFamily="49" charset="0"/>
                <a:cs typeface="Consolas" panose="020B0609020204030204" pitchFamily="49" charset="0"/>
              </a:rPr>
              <a:t/>
            </a:r>
            <a:br>
              <a:rPr lang="en-US" sz="2000" dirty="0" smtClean="0">
                <a:solidFill>
                  <a:srgbClr val="FFFF00"/>
                </a:solidFill>
                <a:latin typeface="Consolas" panose="020B0609020204030204" pitchFamily="49" charset="0"/>
                <a:cs typeface="Consolas" panose="020B0609020204030204" pitchFamily="49" charset="0"/>
              </a:rPr>
            </a:br>
            <a:r>
              <a:rPr lang="en-US" sz="2000" dirty="0">
                <a:solidFill>
                  <a:srgbClr val="FFFF00"/>
                </a:solidFill>
                <a:latin typeface="Consolas" panose="020B0609020204030204" pitchFamily="49" charset="0"/>
                <a:cs typeface="Consolas" panose="020B0609020204030204" pitchFamily="49" charset="0"/>
              </a:rPr>
              <a:t>{</a:t>
            </a:r>
            <a:r>
              <a:rPr lang="en-US" sz="2000" dirty="0" smtClean="0">
                <a:solidFill>
                  <a:srgbClr val="FFFF00"/>
                </a:solidFill>
                <a:latin typeface="Consolas" panose="020B0609020204030204" pitchFamily="49" charset="0"/>
                <a:cs typeface="Consolas" panose="020B0609020204030204" pitchFamily="49" charset="0"/>
              </a:rPr>
              <a:t/>
            </a:r>
            <a:br>
              <a:rPr lang="en-US" sz="2000" dirty="0" smtClean="0">
                <a:solidFill>
                  <a:srgbClr val="FFFF00"/>
                </a:solidFill>
                <a:latin typeface="Consolas" panose="020B0609020204030204" pitchFamily="49" charset="0"/>
                <a:cs typeface="Consolas" panose="020B0609020204030204" pitchFamily="49" charset="0"/>
              </a:rPr>
            </a:br>
            <a:r>
              <a:rPr lang="en-US" sz="2000" dirty="0" smtClean="0">
                <a:solidFill>
                  <a:srgbClr val="FFFF00"/>
                </a:solidFill>
                <a:latin typeface="Consolas" panose="020B0609020204030204" pitchFamily="49" charset="0"/>
                <a:cs typeface="Consolas" panose="020B0609020204030204" pitchFamily="49" charset="0"/>
              </a:rPr>
              <a:t>		</a:t>
            </a:r>
            <a:r>
              <a:rPr lang="en-US" sz="2000" dirty="0" err="1" smtClean="0">
                <a:solidFill>
                  <a:srgbClr val="FFFF00"/>
                </a:solidFill>
                <a:latin typeface="Consolas" panose="020B0609020204030204" pitchFamily="49" charset="0"/>
                <a:cs typeface="Consolas" panose="020B0609020204030204" pitchFamily="49" charset="0"/>
              </a:rPr>
              <a:t>Serial.println</a:t>
            </a:r>
            <a:r>
              <a:rPr lang="en-US" sz="2000" dirty="0" smtClean="0">
                <a:solidFill>
                  <a:srgbClr val="FFFF00"/>
                </a:solidFill>
                <a:latin typeface="Consolas" panose="020B0609020204030204" pitchFamily="49" charset="0"/>
                <a:cs typeface="Consolas" panose="020B0609020204030204" pitchFamily="49" charset="0"/>
              </a:rPr>
              <a:t>(a, DEC);</a:t>
            </a:r>
            <a:br>
              <a:rPr lang="en-US" sz="2000" dirty="0" smtClean="0">
                <a:solidFill>
                  <a:srgbClr val="FFFF00"/>
                </a:solidFill>
                <a:latin typeface="Consolas" panose="020B0609020204030204" pitchFamily="49" charset="0"/>
                <a:cs typeface="Consolas" panose="020B0609020204030204" pitchFamily="49" charset="0"/>
              </a:rPr>
            </a:br>
            <a:r>
              <a:rPr lang="en-US" sz="2000" dirty="0" smtClean="0">
                <a:solidFill>
                  <a:srgbClr val="FFFF00"/>
                </a:solidFill>
                <a:latin typeface="Consolas" panose="020B0609020204030204" pitchFamily="49" charset="0"/>
                <a:cs typeface="Consolas" panose="020B0609020204030204" pitchFamily="49" charset="0"/>
              </a:rPr>
              <a:t>		mph++</a:t>
            </a:r>
            <a:br>
              <a:rPr lang="en-US" sz="2000" dirty="0" smtClean="0">
                <a:solidFill>
                  <a:srgbClr val="FFFF00"/>
                </a:solidFill>
                <a:latin typeface="Consolas" panose="020B0609020204030204" pitchFamily="49" charset="0"/>
                <a:cs typeface="Consolas" panose="020B0609020204030204" pitchFamily="49" charset="0"/>
              </a:rPr>
            </a:br>
            <a:r>
              <a:rPr lang="en-US" sz="2000" dirty="0" smtClean="0">
                <a:solidFill>
                  <a:srgbClr val="FFFF00"/>
                </a:solidFill>
                <a:latin typeface="Consolas" panose="020B0609020204030204" pitchFamily="49" charset="0"/>
                <a:cs typeface="Consolas" panose="020B0609020204030204" pitchFamily="49" charset="0"/>
              </a:rPr>
              <a:t>}</a:t>
            </a:r>
            <a:endParaRPr lang="en-US" sz="2000" dirty="0" smtClean="0">
              <a:solidFill>
                <a:srgbClr val="FFFF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259451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lstStyle/>
          <a:p>
            <a:r>
              <a:rPr lang="en-US" dirty="0" smtClean="0"/>
              <a:t>While </a:t>
            </a:r>
            <a:r>
              <a:rPr lang="en-US" dirty="0" smtClean="0"/>
              <a:t>– Let’s Give It A Go</a:t>
            </a:r>
            <a:endParaRPr lang="en-US" dirty="0"/>
          </a:p>
        </p:txBody>
      </p:sp>
      <p:sp>
        <p:nvSpPr>
          <p:cNvPr id="6" name="Content Placeholder 2"/>
          <p:cNvSpPr txBox="1">
            <a:spLocks/>
          </p:cNvSpPr>
          <p:nvPr/>
        </p:nvSpPr>
        <p:spPr>
          <a:xfrm>
            <a:off x="304800" y="838200"/>
            <a:ext cx="8534400" cy="762000"/>
          </a:xfrm>
          <a:prstGeom prst="rect">
            <a:avLst/>
          </a:prstGeom>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ea typeface="Segoe UI Symbol"/>
                <a:sym typeface="Wingdings"/>
              </a:rPr>
              <a:t>Let’s modify our sketch to use </a:t>
            </a:r>
            <a:r>
              <a:rPr lang="en-US" sz="2000" b="1" dirty="0" smtClean="0">
                <a:ea typeface="Segoe UI Symbol"/>
                <a:sym typeface="Wingdings"/>
              </a:rPr>
              <a:t>a while loop to only print the first 127 ASCII characters.</a:t>
            </a:r>
            <a:endParaRPr lang="en-US" sz="2000" b="1" dirty="0"/>
          </a:p>
        </p:txBody>
      </p:sp>
      <p:sp>
        <p:nvSpPr>
          <p:cNvPr id="9" name="Content Placeholder 2"/>
          <p:cNvSpPr txBox="1">
            <a:spLocks/>
          </p:cNvSpPr>
          <p:nvPr/>
        </p:nvSpPr>
        <p:spPr>
          <a:xfrm>
            <a:off x="746760" y="6388935"/>
            <a:ext cx="8229600" cy="381000"/>
          </a:xfrm>
          <a:prstGeom prst="rect">
            <a:avLst/>
          </a:prstGeom>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b="1" dirty="0" smtClean="0">
                <a:ea typeface="Segoe UI Symbol"/>
                <a:sym typeface="Wingdings"/>
              </a:rPr>
              <a:t>Describe your results. What is happening, and why?</a:t>
            </a:r>
            <a:endParaRPr lang="en-US" sz="1800" b="1" dirty="0"/>
          </a:p>
        </p:txBody>
      </p:sp>
      <p:sp>
        <p:nvSpPr>
          <p:cNvPr id="7" name="TextBox 6"/>
          <p:cNvSpPr txBox="1"/>
          <p:nvPr/>
        </p:nvSpPr>
        <p:spPr>
          <a:xfrm>
            <a:off x="441960" y="1562677"/>
            <a:ext cx="8534400" cy="5016758"/>
          </a:xfrm>
          <a:prstGeom prst="rect">
            <a:avLst/>
          </a:prstGeom>
          <a:noFill/>
        </p:spPr>
        <p:txBody>
          <a:bodyPr wrap="square" rtlCol="0">
            <a:spAutoFit/>
          </a:bodyPr>
          <a:lstStyle/>
          <a:p>
            <a:r>
              <a:rPr lang="en-US" sz="1600" b="1" dirty="0">
                <a:solidFill>
                  <a:srgbClr val="FFFF00"/>
                </a:solidFill>
                <a:latin typeface="Lucida Console" panose="020B0609040504020204" pitchFamily="49" charset="0"/>
              </a:rPr>
              <a:t>c</a:t>
            </a:r>
            <a:r>
              <a:rPr lang="en-US" sz="1600" b="1" dirty="0" smtClean="0">
                <a:solidFill>
                  <a:srgbClr val="FFFF00"/>
                </a:solidFill>
                <a:latin typeface="Lucida Console" panose="020B0609040504020204" pitchFamily="49" charset="0"/>
              </a:rPr>
              <a:t>har </a:t>
            </a:r>
            <a:r>
              <a:rPr lang="en-US" sz="1600" b="1" dirty="0" err="1" smtClean="0">
                <a:solidFill>
                  <a:srgbClr val="FFFF00"/>
                </a:solidFill>
                <a:latin typeface="Lucida Console" panose="020B0609040504020204" pitchFamily="49" charset="0"/>
              </a:rPr>
              <a:t>aletter</a:t>
            </a:r>
            <a:r>
              <a:rPr lang="en-US" sz="1600" b="1" dirty="0" smtClean="0">
                <a:solidFill>
                  <a:srgbClr val="FFFF00"/>
                </a:solidFill>
                <a:latin typeface="Lucida Console" panose="020B0609040504020204" pitchFamily="49" charset="0"/>
              </a:rPr>
              <a:t>;</a:t>
            </a:r>
            <a:endParaRPr lang="en-US" sz="1600" b="1" dirty="0">
              <a:solidFill>
                <a:srgbClr val="00B0F0"/>
              </a:solidFill>
              <a:latin typeface="Lucida Console" panose="020B0609040504020204" pitchFamily="49" charset="0"/>
            </a:endParaRPr>
          </a:p>
          <a:p>
            <a:r>
              <a:rPr lang="en-US" sz="1600" b="1" dirty="0" smtClean="0">
                <a:solidFill>
                  <a:srgbClr val="FFFF00"/>
                </a:solidFill>
                <a:latin typeface="Lucida Console" panose="020B0609040504020204" pitchFamily="49" charset="0"/>
              </a:rPr>
              <a:t>void </a:t>
            </a:r>
            <a:r>
              <a:rPr lang="en-US" sz="1600" b="1" dirty="0">
                <a:solidFill>
                  <a:srgbClr val="FFFF00"/>
                </a:solidFill>
                <a:latin typeface="Lucida Console" panose="020B0609040504020204" pitchFamily="49" charset="0"/>
              </a:rPr>
              <a:t>setup() </a:t>
            </a:r>
            <a:endParaRPr lang="en-US" sz="1600" b="1" dirty="0" smtClean="0">
              <a:solidFill>
                <a:srgbClr val="FFFF00"/>
              </a:solidFill>
              <a:latin typeface="Lucida Console" panose="020B0609040504020204" pitchFamily="49" charset="0"/>
            </a:endParaRPr>
          </a:p>
          <a:p>
            <a:r>
              <a:rPr lang="en-US" sz="1600" b="1" dirty="0" smtClean="0">
                <a:solidFill>
                  <a:srgbClr val="FFFF00"/>
                </a:solidFill>
                <a:latin typeface="Lucida Console" panose="020B0609040504020204" pitchFamily="49" charset="0"/>
              </a:rPr>
              <a:t>{</a:t>
            </a:r>
            <a:endParaRPr lang="en-US" sz="1600" b="1" dirty="0">
              <a:solidFill>
                <a:srgbClr val="FFFF00"/>
              </a:solidFill>
              <a:latin typeface="Lucida Console" panose="020B0609040504020204" pitchFamily="49" charset="0"/>
            </a:endParaRPr>
          </a:p>
          <a:p>
            <a:r>
              <a:rPr lang="en-US" sz="1600" b="1" dirty="0">
                <a:solidFill>
                  <a:srgbClr val="FFFF00"/>
                </a:solidFill>
                <a:latin typeface="Lucida Console" panose="020B0609040504020204" pitchFamily="49" charset="0"/>
              </a:rPr>
              <a:t>  // </a:t>
            </a:r>
            <a:r>
              <a:rPr lang="en-US" sz="1600" b="1" dirty="0" smtClean="0">
                <a:solidFill>
                  <a:srgbClr val="FFFF00"/>
                </a:solidFill>
                <a:latin typeface="Lucida Console" panose="020B0609040504020204" pitchFamily="49" charset="0"/>
              </a:rPr>
              <a:t>Setup port for serial monitor</a:t>
            </a:r>
          </a:p>
          <a:p>
            <a:r>
              <a:rPr lang="en-US" sz="1600" b="1" dirty="0">
                <a:solidFill>
                  <a:srgbClr val="FFFF00"/>
                </a:solidFill>
                <a:latin typeface="Lucida Console" panose="020B0609040504020204" pitchFamily="49" charset="0"/>
              </a:rPr>
              <a:t> </a:t>
            </a:r>
            <a:r>
              <a:rPr lang="en-US" sz="1600" b="1" dirty="0" smtClean="0">
                <a:solidFill>
                  <a:srgbClr val="FFFF00"/>
                </a:solidFill>
                <a:latin typeface="Lucida Console" panose="020B0609040504020204" pitchFamily="49" charset="0"/>
              </a:rPr>
              <a:t> </a:t>
            </a:r>
            <a:r>
              <a:rPr lang="en-US" sz="1600" b="1" dirty="0" err="1" smtClean="0">
                <a:solidFill>
                  <a:srgbClr val="FFFF00"/>
                </a:solidFill>
                <a:latin typeface="Lucida Console" panose="020B0609040504020204" pitchFamily="49" charset="0"/>
              </a:rPr>
              <a:t>Serial.begin</a:t>
            </a:r>
            <a:r>
              <a:rPr lang="en-US" sz="1600" b="1" dirty="0" smtClean="0">
                <a:solidFill>
                  <a:srgbClr val="FFFF00"/>
                </a:solidFill>
                <a:latin typeface="Lucida Console" panose="020B0609040504020204" pitchFamily="49" charset="0"/>
              </a:rPr>
              <a:t>(9600);</a:t>
            </a:r>
            <a:endParaRPr lang="en-US" sz="1600" b="1" dirty="0">
              <a:solidFill>
                <a:srgbClr val="FFFF00"/>
              </a:solidFill>
              <a:latin typeface="Lucida Console" panose="020B0609040504020204" pitchFamily="49" charset="0"/>
            </a:endParaRPr>
          </a:p>
          <a:p>
            <a:r>
              <a:rPr lang="en-US" sz="1600" b="1" dirty="0" smtClean="0">
                <a:solidFill>
                  <a:srgbClr val="FFFF00"/>
                </a:solidFill>
                <a:latin typeface="Lucida Console" panose="020B0609040504020204" pitchFamily="49" charset="0"/>
              </a:rPr>
              <a:t>}</a:t>
            </a:r>
            <a:endParaRPr lang="en-US" sz="1600" b="1" dirty="0">
              <a:solidFill>
                <a:srgbClr val="FFFF00"/>
              </a:solidFill>
              <a:latin typeface="Lucida Console" panose="020B0609040504020204" pitchFamily="49" charset="0"/>
            </a:endParaRPr>
          </a:p>
          <a:p>
            <a:endParaRPr lang="en-US" sz="1600" b="1" dirty="0">
              <a:solidFill>
                <a:srgbClr val="FFFF00"/>
              </a:solidFill>
              <a:latin typeface="Lucida Console" panose="020B0609040504020204" pitchFamily="49" charset="0"/>
            </a:endParaRPr>
          </a:p>
          <a:p>
            <a:r>
              <a:rPr lang="en-US" sz="1600" b="1" dirty="0" smtClean="0">
                <a:solidFill>
                  <a:srgbClr val="FFFF00"/>
                </a:solidFill>
                <a:latin typeface="Lucida Console" panose="020B0609040504020204" pitchFamily="49" charset="0"/>
              </a:rPr>
              <a:t>This time around, we will print the ASCII character set!</a:t>
            </a:r>
            <a:endParaRPr lang="en-US" sz="1600" b="1" dirty="0">
              <a:solidFill>
                <a:srgbClr val="FFFF00"/>
              </a:solidFill>
              <a:latin typeface="Lucida Console" panose="020B0609040504020204" pitchFamily="49" charset="0"/>
            </a:endParaRPr>
          </a:p>
          <a:p>
            <a:r>
              <a:rPr lang="en-US" sz="1600" b="1" dirty="0">
                <a:solidFill>
                  <a:srgbClr val="FFFF00"/>
                </a:solidFill>
                <a:latin typeface="Lucida Console" panose="020B0609040504020204" pitchFamily="49" charset="0"/>
              </a:rPr>
              <a:t>void loop() </a:t>
            </a:r>
            <a:endParaRPr lang="en-US" sz="1600" b="1" dirty="0" smtClean="0">
              <a:solidFill>
                <a:srgbClr val="FFFF00"/>
              </a:solidFill>
              <a:latin typeface="Lucida Console" panose="020B0609040504020204" pitchFamily="49" charset="0"/>
            </a:endParaRPr>
          </a:p>
          <a:p>
            <a:r>
              <a:rPr lang="en-US" sz="1600" b="1" dirty="0" smtClean="0">
                <a:solidFill>
                  <a:srgbClr val="FFFF00"/>
                </a:solidFill>
                <a:latin typeface="Lucida Console" panose="020B0609040504020204" pitchFamily="49" charset="0"/>
              </a:rPr>
              <a:t>{</a:t>
            </a:r>
          </a:p>
          <a:p>
            <a:r>
              <a:rPr lang="en-US" sz="1600" b="1" dirty="0" smtClean="0">
                <a:solidFill>
                  <a:srgbClr val="FFFF00"/>
                </a:solidFill>
                <a:latin typeface="Lucida Console" panose="020B0609040504020204" pitchFamily="49" charset="0"/>
              </a:rPr>
              <a:t>  </a:t>
            </a:r>
            <a:r>
              <a:rPr lang="en-US" sz="1600" b="1" dirty="0" err="1" smtClean="0">
                <a:solidFill>
                  <a:srgbClr val="FF0000"/>
                </a:solidFill>
                <a:latin typeface="Lucida Console" panose="020B0609040504020204" pitchFamily="49" charset="0"/>
              </a:rPr>
              <a:t>aletter</a:t>
            </a:r>
            <a:r>
              <a:rPr lang="en-US" sz="1600" b="1" dirty="0" smtClean="0">
                <a:solidFill>
                  <a:srgbClr val="FF0000"/>
                </a:solidFill>
                <a:latin typeface="Lucida Console" panose="020B0609040504020204" pitchFamily="49" charset="0"/>
              </a:rPr>
              <a:t> = 0;</a:t>
            </a:r>
          </a:p>
          <a:p>
            <a:r>
              <a:rPr lang="en-US" sz="1600" b="1" dirty="0">
                <a:solidFill>
                  <a:srgbClr val="FFFF00"/>
                </a:solidFill>
                <a:latin typeface="Lucida Console" panose="020B0609040504020204" pitchFamily="49" charset="0"/>
              </a:rPr>
              <a:t> </a:t>
            </a:r>
            <a:r>
              <a:rPr lang="en-US" sz="1600" b="1" dirty="0" smtClean="0">
                <a:solidFill>
                  <a:srgbClr val="FFFF00"/>
                </a:solidFill>
                <a:latin typeface="Lucida Console" panose="020B0609040504020204" pitchFamily="49" charset="0"/>
              </a:rPr>
              <a:t> </a:t>
            </a:r>
            <a:r>
              <a:rPr lang="en-US" sz="1600" b="1" dirty="0" smtClean="0">
                <a:solidFill>
                  <a:srgbClr val="FF0000"/>
                </a:solidFill>
                <a:latin typeface="Lucida Console" panose="020B0609040504020204" pitchFamily="49" charset="0"/>
              </a:rPr>
              <a:t>while(</a:t>
            </a:r>
            <a:r>
              <a:rPr lang="en-US" sz="1600" b="1" dirty="0" err="1" smtClean="0">
                <a:solidFill>
                  <a:srgbClr val="FF0000"/>
                </a:solidFill>
                <a:latin typeface="Lucida Console" panose="020B0609040504020204" pitchFamily="49" charset="0"/>
              </a:rPr>
              <a:t>aletter</a:t>
            </a:r>
            <a:r>
              <a:rPr lang="en-US" sz="1600" b="1" dirty="0" smtClean="0">
                <a:solidFill>
                  <a:srgbClr val="FF0000"/>
                </a:solidFill>
                <a:latin typeface="Lucida Console" panose="020B0609040504020204" pitchFamily="49" charset="0"/>
              </a:rPr>
              <a:t> &lt; 128)</a:t>
            </a:r>
          </a:p>
          <a:p>
            <a:r>
              <a:rPr lang="en-US" sz="1600" b="1" dirty="0" smtClean="0">
                <a:solidFill>
                  <a:srgbClr val="FF0000"/>
                </a:solidFill>
                <a:latin typeface="Lucida Console" panose="020B0609040504020204" pitchFamily="49" charset="0"/>
              </a:rPr>
              <a:t>  {</a:t>
            </a:r>
            <a:endParaRPr lang="en-US" sz="1600" b="1" dirty="0">
              <a:solidFill>
                <a:srgbClr val="FF0000"/>
              </a:solidFill>
              <a:latin typeface="Lucida Console" panose="020B0609040504020204" pitchFamily="49" charset="0"/>
            </a:endParaRPr>
          </a:p>
          <a:p>
            <a:r>
              <a:rPr lang="en-US" sz="1600" b="1" dirty="0" smtClean="0">
                <a:solidFill>
                  <a:srgbClr val="FFFF00"/>
                </a:solidFill>
                <a:latin typeface="Lucida Console" panose="020B0609040504020204" pitchFamily="49" charset="0"/>
              </a:rPr>
              <a:t>  </a:t>
            </a:r>
            <a:r>
              <a:rPr lang="en-US" sz="1600" b="1" dirty="0" smtClean="0">
                <a:solidFill>
                  <a:srgbClr val="FFFF00"/>
                </a:solidFill>
                <a:latin typeface="Lucida Console" panose="020B0609040504020204" pitchFamily="49" charset="0"/>
              </a:rPr>
              <a:t>  </a:t>
            </a:r>
            <a:r>
              <a:rPr lang="en-US" sz="1600" b="1" dirty="0" err="1" smtClean="0">
                <a:solidFill>
                  <a:srgbClr val="FFFF00"/>
                </a:solidFill>
                <a:latin typeface="Lucida Console" panose="020B0609040504020204" pitchFamily="49" charset="0"/>
              </a:rPr>
              <a:t>Serial.println</a:t>
            </a:r>
            <a:r>
              <a:rPr lang="en-US" sz="1600" b="1" dirty="0" smtClean="0">
                <a:solidFill>
                  <a:srgbClr val="FFFF00"/>
                </a:solidFill>
                <a:latin typeface="Lucida Console" panose="020B0609040504020204" pitchFamily="49" charset="0"/>
              </a:rPr>
              <a:t>(</a:t>
            </a:r>
            <a:r>
              <a:rPr lang="en-US" sz="1600" b="1" dirty="0" err="1" smtClean="0">
                <a:solidFill>
                  <a:srgbClr val="FFFF00"/>
                </a:solidFill>
                <a:latin typeface="Lucida Console" panose="020B0609040504020204" pitchFamily="49" charset="0"/>
              </a:rPr>
              <a:t>aletter</a:t>
            </a:r>
            <a:r>
              <a:rPr lang="en-US" sz="1600" b="1" dirty="0" smtClean="0">
                <a:solidFill>
                  <a:srgbClr val="FFFF00"/>
                </a:solidFill>
                <a:latin typeface="Lucida Console" panose="020B0609040504020204" pitchFamily="49" charset="0"/>
              </a:rPr>
              <a:t>, DEC);</a:t>
            </a:r>
          </a:p>
          <a:p>
            <a:r>
              <a:rPr lang="en-US" sz="1600" b="1" dirty="0">
                <a:solidFill>
                  <a:srgbClr val="FFFF00"/>
                </a:solidFill>
                <a:latin typeface="Lucida Console" panose="020B0609040504020204" pitchFamily="49" charset="0"/>
              </a:rPr>
              <a:t> </a:t>
            </a:r>
            <a:r>
              <a:rPr lang="en-US" sz="1600" b="1" dirty="0" smtClean="0">
                <a:solidFill>
                  <a:srgbClr val="FFFF00"/>
                </a:solidFill>
                <a:latin typeface="Lucida Console" panose="020B0609040504020204" pitchFamily="49" charset="0"/>
              </a:rPr>
              <a:t>   </a:t>
            </a:r>
            <a:r>
              <a:rPr lang="en-US" sz="1600" b="1" dirty="0" err="1" smtClean="0">
                <a:solidFill>
                  <a:srgbClr val="FFFF00"/>
                </a:solidFill>
                <a:latin typeface="Lucida Console" panose="020B0609040504020204" pitchFamily="49" charset="0"/>
              </a:rPr>
              <a:t>Serial.println</a:t>
            </a:r>
            <a:r>
              <a:rPr lang="en-US" sz="1600" b="1" dirty="0" smtClean="0">
                <a:solidFill>
                  <a:srgbClr val="FFFF00"/>
                </a:solidFill>
                <a:latin typeface="Lucida Console" panose="020B0609040504020204" pitchFamily="49" charset="0"/>
              </a:rPr>
              <a:t>(</a:t>
            </a:r>
            <a:r>
              <a:rPr lang="en-US" sz="1600" b="1" dirty="0" err="1" smtClean="0">
                <a:solidFill>
                  <a:srgbClr val="FFFF00"/>
                </a:solidFill>
                <a:latin typeface="Lucida Console" panose="020B0609040504020204" pitchFamily="49" charset="0"/>
              </a:rPr>
              <a:t>aletter,DEC</a:t>
            </a:r>
            <a:r>
              <a:rPr lang="en-US" sz="1600" b="1" dirty="0" smtClean="0">
                <a:solidFill>
                  <a:srgbClr val="FFFF00"/>
                </a:solidFill>
                <a:latin typeface="Lucida Console" panose="020B0609040504020204" pitchFamily="49" charset="0"/>
              </a:rPr>
              <a:t>);</a:t>
            </a:r>
          </a:p>
          <a:p>
            <a:r>
              <a:rPr lang="en-US" sz="1600" b="1" dirty="0">
                <a:solidFill>
                  <a:srgbClr val="FFFF00"/>
                </a:solidFill>
                <a:latin typeface="Lucida Console" panose="020B0609040504020204" pitchFamily="49" charset="0"/>
              </a:rPr>
              <a:t> </a:t>
            </a:r>
            <a:r>
              <a:rPr lang="en-US" sz="1600" b="1" dirty="0" smtClean="0">
                <a:solidFill>
                  <a:srgbClr val="FFFF00"/>
                </a:solidFill>
                <a:latin typeface="Lucida Console" panose="020B0609040504020204" pitchFamily="49" charset="0"/>
              </a:rPr>
              <a:t>   </a:t>
            </a:r>
            <a:r>
              <a:rPr lang="en-US" sz="1600" b="1" dirty="0" err="1" smtClean="0">
                <a:solidFill>
                  <a:srgbClr val="FFFF00"/>
                </a:solidFill>
                <a:latin typeface="Lucida Console" panose="020B0609040504020204" pitchFamily="49" charset="0"/>
              </a:rPr>
              <a:t>Serial.println</a:t>
            </a:r>
            <a:r>
              <a:rPr lang="en-US" sz="1600" b="1" dirty="0" smtClean="0">
                <a:solidFill>
                  <a:srgbClr val="FFFF00"/>
                </a:solidFill>
                <a:latin typeface="Lucida Console" panose="020B0609040504020204" pitchFamily="49" charset="0"/>
              </a:rPr>
              <a:t>();</a:t>
            </a:r>
            <a:endParaRPr lang="en-US" sz="1600" b="1" dirty="0" smtClean="0">
              <a:solidFill>
                <a:srgbClr val="FFFF00"/>
              </a:solidFill>
              <a:latin typeface="Lucida Console" panose="020B0609040504020204" pitchFamily="49" charset="0"/>
            </a:endParaRPr>
          </a:p>
          <a:p>
            <a:r>
              <a:rPr lang="en-US" sz="1600" b="1" dirty="0">
                <a:solidFill>
                  <a:srgbClr val="FFFF00"/>
                </a:solidFill>
                <a:latin typeface="Lucida Console" panose="020B0609040504020204" pitchFamily="49" charset="0"/>
              </a:rPr>
              <a:t>  </a:t>
            </a:r>
            <a:r>
              <a:rPr lang="en-US" sz="1600" b="1" dirty="0" smtClean="0">
                <a:solidFill>
                  <a:srgbClr val="FFFF00"/>
                </a:solidFill>
                <a:latin typeface="Lucida Console" panose="020B0609040504020204" pitchFamily="49" charset="0"/>
              </a:rPr>
              <a:t>  </a:t>
            </a:r>
            <a:r>
              <a:rPr lang="en-US" sz="1600" b="1" dirty="0" err="1" smtClean="0">
                <a:solidFill>
                  <a:srgbClr val="FFFF00"/>
                </a:solidFill>
                <a:latin typeface="Lucida Console" panose="020B0609040504020204" pitchFamily="49" charset="0"/>
              </a:rPr>
              <a:t>aletter</a:t>
            </a:r>
            <a:r>
              <a:rPr lang="en-US" sz="1600" b="1" dirty="0" smtClean="0">
                <a:solidFill>
                  <a:srgbClr val="FFFF00"/>
                </a:solidFill>
                <a:latin typeface="Lucida Console" panose="020B0609040504020204" pitchFamily="49" charset="0"/>
              </a:rPr>
              <a:t>++;</a:t>
            </a:r>
            <a:br>
              <a:rPr lang="en-US" sz="1600" b="1" dirty="0" smtClean="0">
                <a:solidFill>
                  <a:srgbClr val="FFFF00"/>
                </a:solidFill>
                <a:latin typeface="Lucida Console" panose="020B0609040504020204" pitchFamily="49" charset="0"/>
              </a:rPr>
            </a:br>
            <a:r>
              <a:rPr lang="en-US" sz="1600" b="1" dirty="0" smtClean="0">
                <a:solidFill>
                  <a:srgbClr val="FFFF00"/>
                </a:solidFill>
                <a:latin typeface="Lucida Console" panose="020B0609040504020204" pitchFamily="49" charset="0"/>
              </a:rPr>
              <a:t>    delay(500);</a:t>
            </a:r>
          </a:p>
          <a:p>
            <a:r>
              <a:rPr lang="en-US" sz="1600" b="1" dirty="0">
                <a:solidFill>
                  <a:srgbClr val="FFFF00"/>
                </a:solidFill>
                <a:latin typeface="Lucida Console" panose="020B0609040504020204" pitchFamily="49" charset="0"/>
              </a:rPr>
              <a:t> </a:t>
            </a:r>
            <a:r>
              <a:rPr lang="en-US" sz="1600" b="1" dirty="0" smtClean="0">
                <a:solidFill>
                  <a:srgbClr val="FFFF00"/>
                </a:solidFill>
                <a:latin typeface="Lucida Console" panose="020B0609040504020204" pitchFamily="49" charset="0"/>
              </a:rPr>
              <a:t> </a:t>
            </a:r>
            <a:r>
              <a:rPr lang="en-US" sz="1600" b="1" dirty="0" smtClean="0">
                <a:solidFill>
                  <a:srgbClr val="FF0000"/>
                </a:solidFill>
                <a:latin typeface="Lucida Console" panose="020B0609040504020204" pitchFamily="49" charset="0"/>
              </a:rPr>
              <a:t>}</a:t>
            </a:r>
            <a:endParaRPr lang="en-US" sz="1600" b="1" dirty="0">
              <a:solidFill>
                <a:srgbClr val="FF0000"/>
              </a:solidFill>
              <a:latin typeface="Lucida Console" panose="020B0609040504020204" pitchFamily="49" charset="0"/>
            </a:endParaRPr>
          </a:p>
          <a:p>
            <a:r>
              <a:rPr lang="en-US" sz="1600" b="1" dirty="0">
                <a:solidFill>
                  <a:srgbClr val="FFFF00"/>
                </a:solidFill>
                <a:latin typeface="Lucida Console" panose="020B0609040504020204" pitchFamily="49" charset="0"/>
              </a:rPr>
              <a:t>}</a:t>
            </a:r>
          </a:p>
        </p:txBody>
      </p:sp>
    </p:spTree>
    <p:extLst>
      <p:ext uri="{BB962C8B-B14F-4D97-AF65-F5344CB8AC3E}">
        <p14:creationId xmlns:p14="http://schemas.microsoft.com/office/powerpoint/2010/main" val="14560960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Formal End of Lesson </a:t>
            </a:r>
            <a:r>
              <a:rPr lang="en-US" sz="3200" dirty="0" smtClean="0"/>
              <a:t>5</a:t>
            </a:r>
            <a:endParaRPr lang="en-US" sz="3200" dirty="0"/>
          </a:p>
        </p:txBody>
      </p:sp>
      <p:sp>
        <p:nvSpPr>
          <p:cNvPr id="3" name="Content Placeholder 2"/>
          <p:cNvSpPr>
            <a:spLocks noGrp="1"/>
          </p:cNvSpPr>
          <p:nvPr>
            <p:ph idx="1"/>
          </p:nvPr>
        </p:nvSpPr>
        <p:spPr>
          <a:xfrm>
            <a:off x="457200" y="1524000"/>
            <a:ext cx="8229600" cy="5105400"/>
          </a:xfrm>
        </p:spPr>
        <p:txBody>
          <a:bodyPr>
            <a:normAutofit fontScale="70000" lnSpcReduction="20000"/>
          </a:bodyPr>
          <a:lstStyle/>
          <a:p>
            <a:pPr marL="0" indent="0">
              <a:buNone/>
            </a:pPr>
            <a:r>
              <a:rPr lang="en-US" b="1" dirty="0" smtClean="0">
                <a:solidFill>
                  <a:srgbClr val="FFFF00"/>
                </a:solidFill>
              </a:rPr>
              <a:t>HOMEWORK!</a:t>
            </a:r>
          </a:p>
          <a:p>
            <a:r>
              <a:rPr lang="en-US" sz="2800" b="1" dirty="0" smtClean="0">
                <a:solidFill>
                  <a:srgbClr val="FFFF00"/>
                </a:solidFill>
              </a:rPr>
              <a:t>Arduino Cookbook – </a:t>
            </a:r>
            <a:r>
              <a:rPr lang="en-US" sz="2800" b="1" i="1" dirty="0" smtClean="0">
                <a:solidFill>
                  <a:srgbClr val="FFFF00"/>
                </a:solidFill>
              </a:rPr>
              <a:t>Make sure you have read ALL of Chapter 2 and Chapter 3</a:t>
            </a:r>
          </a:p>
          <a:p>
            <a:r>
              <a:rPr lang="en-US" sz="2800" b="1" dirty="0" smtClean="0"/>
              <a:t>A programming assignment! Yay!</a:t>
            </a:r>
            <a:br>
              <a:rPr lang="en-US" sz="2800" b="1" dirty="0" smtClean="0"/>
            </a:br>
            <a:r>
              <a:rPr lang="en-US" sz="2800" b="1" dirty="0" smtClean="0">
                <a:solidFill>
                  <a:srgbClr val="FFFF00"/>
                </a:solidFill>
              </a:rPr>
              <a:t>Take your homework sketch from last week and modify it to print the contents of an integer array of 99 elements, starting from the first element to the last, then from the last to the first. Use while instead of if-then. </a:t>
            </a:r>
            <a:r>
              <a:rPr lang="en-US" sz="2800" b="1" dirty="0" smtClean="0">
                <a:solidFill>
                  <a:srgbClr val="FFFF00"/>
                </a:solidFill>
              </a:rPr>
              <a:t>You’ll execute the sketch next week. </a:t>
            </a:r>
            <a:br>
              <a:rPr lang="en-US" sz="2800" b="1" dirty="0" smtClean="0">
                <a:solidFill>
                  <a:srgbClr val="FFFF00"/>
                </a:solidFill>
              </a:rPr>
            </a:br>
            <a:r>
              <a:rPr lang="en-US" sz="2800" b="1" dirty="0" smtClean="0"/>
              <a:t>Yeah, it’s </a:t>
            </a:r>
            <a:r>
              <a:rPr lang="en-US" sz="2800" b="1" dirty="0" smtClean="0"/>
              <a:t>another </a:t>
            </a:r>
            <a:r>
              <a:rPr lang="en-US" sz="2800" b="1" dirty="0" smtClean="0"/>
              <a:t>desk-checked </a:t>
            </a:r>
            <a:r>
              <a:rPr lang="en-US" sz="2800" b="1" dirty="0" smtClean="0"/>
              <a:t>exercise– </a:t>
            </a:r>
            <a:r>
              <a:rPr lang="en-US" sz="2800" b="1" dirty="0" smtClean="0"/>
              <a:t>although feel free to use a GNU C compiler locally if you just can’t wait. </a:t>
            </a:r>
            <a:r>
              <a:rPr lang="en-US" sz="2800" b="1" dirty="0" smtClean="0">
                <a:sym typeface="Wingdings" panose="05000000000000000000" pitchFamily="2" charset="2"/>
              </a:rPr>
              <a:t></a:t>
            </a:r>
            <a:endParaRPr lang="en-US" sz="2800" b="1" dirty="0" smtClean="0"/>
          </a:p>
          <a:p>
            <a:pPr marL="0" indent="0">
              <a:buNone/>
            </a:pPr>
            <a:endParaRPr lang="en-US" b="1" dirty="0"/>
          </a:p>
          <a:p>
            <a:pPr marL="0" indent="0">
              <a:buNone/>
            </a:pPr>
            <a:r>
              <a:rPr lang="en-US" b="1" dirty="0" smtClean="0"/>
              <a:t>In next week’s exciting episode</a:t>
            </a:r>
          </a:p>
          <a:p>
            <a:r>
              <a:rPr lang="en-US" sz="2400" dirty="0" smtClean="0"/>
              <a:t>For-Next Loops</a:t>
            </a:r>
            <a:endParaRPr lang="en-US" sz="2400" dirty="0" smtClean="0"/>
          </a:p>
          <a:p>
            <a:r>
              <a:rPr lang="en-US" sz="2400" dirty="0" smtClean="0"/>
              <a:t>Nested loops</a:t>
            </a:r>
            <a:endParaRPr lang="en-US" sz="2400" dirty="0" smtClean="0"/>
          </a:p>
          <a:p>
            <a:r>
              <a:rPr lang="en-US" sz="2400" dirty="0" smtClean="0"/>
              <a:t>Functions and parameters</a:t>
            </a:r>
            <a:endParaRPr lang="en-US" sz="2400" dirty="0" smtClean="0"/>
          </a:p>
          <a:p>
            <a:r>
              <a:rPr lang="en-US" sz="2400" dirty="0" smtClean="0"/>
              <a:t>Nested for-next loops</a:t>
            </a:r>
          </a:p>
          <a:p>
            <a:r>
              <a:rPr lang="en-US" sz="2400" dirty="0" smtClean="0"/>
              <a:t>The binary number system </a:t>
            </a:r>
            <a:r>
              <a:rPr lang="en-US" sz="2400" dirty="0" smtClean="0"/>
              <a:t>(still assembling the slide deck!)</a:t>
            </a:r>
            <a:endParaRPr lang="en-US" sz="2400" dirty="0" smtClean="0"/>
          </a:p>
        </p:txBody>
      </p:sp>
    </p:spTree>
    <p:extLst>
      <p:ext uri="{BB962C8B-B14F-4D97-AF65-F5344CB8AC3E}">
        <p14:creationId xmlns:p14="http://schemas.microsoft.com/office/powerpoint/2010/main" val="27991719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727" y="695326"/>
            <a:ext cx="6412673" cy="342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6626"/>
            <a:ext cx="8229600" cy="487362"/>
          </a:xfrm>
        </p:spPr>
        <p:txBody>
          <a:bodyPr/>
          <a:lstStyle/>
          <a:p>
            <a:r>
              <a:rPr lang="en-US" sz="3200" dirty="0" smtClean="0"/>
              <a:t>LESSON REFERENCE</a:t>
            </a:r>
            <a:endParaRPr lang="en-US" sz="32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727" y="3340509"/>
            <a:ext cx="6400800" cy="3060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03095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26"/>
            <a:ext cx="8229600" cy="487362"/>
          </a:xfrm>
        </p:spPr>
        <p:txBody>
          <a:bodyPr/>
          <a:lstStyle/>
          <a:p>
            <a:r>
              <a:rPr lang="en-US" sz="3200" dirty="0" smtClean="0"/>
              <a:t>LESSON REFERENCE</a:t>
            </a:r>
            <a:endParaRPr lang="en-US" sz="32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991" y="838200"/>
            <a:ext cx="8510017" cy="5181600"/>
          </a:xfrm>
          <a:prstGeom prst="rect">
            <a:avLst/>
          </a:prstGeom>
        </p:spPr>
      </p:pic>
    </p:spTree>
    <p:extLst>
      <p:ext uri="{BB962C8B-B14F-4D97-AF65-F5344CB8AC3E}">
        <p14:creationId xmlns:p14="http://schemas.microsoft.com/office/powerpoint/2010/main" val="40835572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Lesson </a:t>
            </a:r>
            <a:r>
              <a:rPr lang="en-US" sz="2400" dirty="0" smtClean="0"/>
              <a:t>5 </a:t>
            </a:r>
            <a:r>
              <a:rPr lang="en-US" sz="2400" dirty="0" smtClean="0"/>
              <a:t>– </a:t>
            </a:r>
            <a:r>
              <a:rPr lang="en-US" sz="2400" dirty="0" smtClean="0"/>
              <a:t>Loading Binary Images; Arrays, Characters, Strings and Loops</a:t>
            </a:r>
            <a:endParaRPr lang="en-US" sz="2400" dirty="0"/>
          </a:p>
        </p:txBody>
      </p:sp>
      <p:sp>
        <p:nvSpPr>
          <p:cNvPr id="3" name="Content Placeholder 2"/>
          <p:cNvSpPr>
            <a:spLocks noGrp="1"/>
          </p:cNvSpPr>
          <p:nvPr>
            <p:ph idx="1"/>
          </p:nvPr>
        </p:nvSpPr>
        <p:spPr>
          <a:xfrm>
            <a:off x="457200" y="1295400"/>
            <a:ext cx="8229600" cy="5029200"/>
          </a:xfrm>
        </p:spPr>
        <p:txBody>
          <a:bodyPr>
            <a:normAutofit lnSpcReduction="10000"/>
          </a:bodyPr>
          <a:lstStyle/>
          <a:p>
            <a:pPr marL="0" indent="0">
              <a:buNone/>
            </a:pPr>
            <a:r>
              <a:rPr lang="en-US" b="1" dirty="0" smtClean="0"/>
              <a:t>Part </a:t>
            </a:r>
            <a:r>
              <a:rPr lang="en-US" b="1" dirty="0" smtClean="0"/>
              <a:t>A – Loading Binary Images</a:t>
            </a:r>
            <a:endParaRPr lang="en-US" b="1" dirty="0" smtClean="0"/>
          </a:p>
          <a:p>
            <a:r>
              <a:rPr lang="en-US" dirty="0" smtClean="0"/>
              <a:t>Windows Procedure for </a:t>
            </a:r>
            <a:r>
              <a:rPr lang="en-US" dirty="0" err="1" smtClean="0"/>
              <a:t>esptool</a:t>
            </a:r>
            <a:endParaRPr lang="en-US" dirty="0" smtClean="0"/>
          </a:p>
          <a:p>
            <a:r>
              <a:rPr lang="en-US" dirty="0" smtClean="0"/>
              <a:t>Linux procedure for </a:t>
            </a:r>
            <a:r>
              <a:rPr lang="en-US" dirty="0" err="1" smtClean="0"/>
              <a:t>esptool</a:t>
            </a:r>
            <a:endParaRPr lang="en-US" dirty="0" smtClean="0"/>
          </a:p>
          <a:p>
            <a:r>
              <a:rPr lang="en-US" dirty="0" smtClean="0"/>
              <a:t>Using </a:t>
            </a:r>
            <a:r>
              <a:rPr lang="en-US" dirty="0" err="1" smtClean="0"/>
              <a:t>esptool</a:t>
            </a:r>
            <a:r>
              <a:rPr lang="en-US" dirty="0" smtClean="0"/>
              <a:t> to load binary images</a:t>
            </a:r>
            <a:endParaRPr lang="en-US" dirty="0" smtClean="0"/>
          </a:p>
          <a:p>
            <a:pPr marL="0" indent="0">
              <a:buNone/>
            </a:pPr>
            <a:r>
              <a:rPr lang="en-US" b="1" dirty="0" smtClean="0"/>
              <a:t>Part B</a:t>
            </a:r>
          </a:p>
          <a:p>
            <a:r>
              <a:rPr lang="en-US" dirty="0" smtClean="0"/>
              <a:t>Arrays</a:t>
            </a:r>
            <a:endParaRPr lang="en-US" dirty="0" smtClean="0"/>
          </a:p>
          <a:p>
            <a:r>
              <a:rPr lang="en-US" dirty="0" smtClean="0"/>
              <a:t>Characters and character codes</a:t>
            </a:r>
            <a:endParaRPr lang="en-US" dirty="0" smtClean="0"/>
          </a:p>
          <a:p>
            <a:r>
              <a:rPr lang="en-US" dirty="0" smtClean="0"/>
              <a:t>Strings</a:t>
            </a:r>
          </a:p>
          <a:p>
            <a:r>
              <a:rPr lang="en-US" dirty="0" smtClean="0"/>
              <a:t>Conditional Loops Part 1</a:t>
            </a:r>
            <a:endParaRPr lang="en-US" dirty="0" smtClean="0"/>
          </a:p>
          <a:p>
            <a:endParaRPr lang="en-US" dirty="0"/>
          </a:p>
        </p:txBody>
      </p:sp>
    </p:spTree>
    <p:extLst>
      <p:ext uri="{BB962C8B-B14F-4D97-AF65-F5344CB8AC3E}">
        <p14:creationId xmlns:p14="http://schemas.microsoft.com/office/powerpoint/2010/main" val="36803407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09600"/>
            <a:ext cx="8686800" cy="6019800"/>
          </a:xfrm>
        </p:spPr>
        <p:txBody>
          <a:bodyPr anchor="ctr">
            <a:noAutofit/>
          </a:bodyPr>
          <a:lstStyle/>
          <a:p>
            <a:r>
              <a:rPr lang="en-US" sz="2400" dirty="0" smtClean="0"/>
              <a:t>The Arduino IDE takes Processing/C++ source code and compiles it into a single binary file which is then transmitted to the microcontroller where it is stored in flash memory</a:t>
            </a:r>
            <a:endParaRPr lang="en-US" sz="2400" dirty="0"/>
          </a:p>
          <a:p>
            <a:r>
              <a:rPr lang="en-US" sz="2400" dirty="0" smtClean="0"/>
              <a:t>Uploading of </a:t>
            </a:r>
            <a:r>
              <a:rPr lang="en-US" sz="2400" dirty="0" smtClean="0"/>
              <a:t>“raw” binary </a:t>
            </a:r>
            <a:r>
              <a:rPr lang="en-US" sz="2400" dirty="0" smtClean="0"/>
              <a:t>executable files to a microcontroller is called “flashing”</a:t>
            </a:r>
          </a:p>
          <a:p>
            <a:r>
              <a:rPr lang="en-US" sz="2400" dirty="0" smtClean="0">
                <a:solidFill>
                  <a:srgbClr val="FFFF00"/>
                </a:solidFill>
              </a:rPr>
              <a:t>It is possible to </a:t>
            </a:r>
            <a:r>
              <a:rPr lang="en-US" sz="2400" dirty="0" smtClean="0">
                <a:solidFill>
                  <a:srgbClr val="FFFF00"/>
                </a:solidFill>
              </a:rPr>
              <a:t>create precompiled </a:t>
            </a:r>
            <a:r>
              <a:rPr lang="en-US" sz="2400" dirty="0" smtClean="0">
                <a:solidFill>
                  <a:srgbClr val="FFFF00"/>
                </a:solidFill>
              </a:rPr>
              <a:t>binaries and flash them without having </a:t>
            </a:r>
            <a:r>
              <a:rPr lang="en-US" sz="2400" dirty="0" smtClean="0">
                <a:solidFill>
                  <a:srgbClr val="FFFF00"/>
                </a:solidFill>
              </a:rPr>
              <a:t>to compile from source </a:t>
            </a:r>
            <a:r>
              <a:rPr lang="en-US" sz="2400" dirty="0" smtClean="0">
                <a:solidFill>
                  <a:srgbClr val="FFFF00"/>
                </a:solidFill>
              </a:rPr>
              <a:t>code or </a:t>
            </a:r>
            <a:r>
              <a:rPr lang="en-US" sz="2400" dirty="0" smtClean="0">
                <a:solidFill>
                  <a:srgbClr val="FFFF00"/>
                </a:solidFill>
              </a:rPr>
              <a:t>use </a:t>
            </a:r>
            <a:r>
              <a:rPr lang="en-US" sz="2400" dirty="0" smtClean="0">
                <a:solidFill>
                  <a:srgbClr val="FFFF00"/>
                </a:solidFill>
              </a:rPr>
              <a:t>the Arduino IDE</a:t>
            </a:r>
          </a:p>
          <a:p>
            <a:r>
              <a:rPr lang="en-US" sz="2400" dirty="0" smtClean="0">
                <a:latin typeface="Arial Unicode MS"/>
                <a:ea typeface="Arial Unicode MS"/>
                <a:cs typeface="Arial Unicode MS"/>
                <a:sym typeface="Wingdings"/>
              </a:rPr>
              <a:t>This is very, very similar to installing an app on a phone (and is identical to initially installing the </a:t>
            </a:r>
            <a:r>
              <a:rPr lang="en-US" sz="2400" i="1" dirty="0" smtClean="0">
                <a:latin typeface="Arial Unicode MS"/>
                <a:ea typeface="Arial Unicode MS"/>
                <a:cs typeface="Arial Unicode MS"/>
                <a:sym typeface="Wingdings"/>
              </a:rPr>
              <a:t>operating system </a:t>
            </a:r>
            <a:r>
              <a:rPr lang="en-US" sz="2400" dirty="0" smtClean="0">
                <a:latin typeface="Arial Unicode MS"/>
                <a:ea typeface="Arial Unicode MS"/>
                <a:cs typeface="Arial Unicode MS"/>
                <a:sym typeface="Wingdings"/>
              </a:rPr>
              <a:t>onto a phone, which is done at the factory)</a:t>
            </a:r>
          </a:p>
          <a:p>
            <a:r>
              <a:rPr lang="en-US" sz="2400" dirty="0" smtClean="0">
                <a:latin typeface="Arial Unicode MS"/>
                <a:ea typeface="Arial Unicode MS"/>
                <a:cs typeface="Arial Unicode MS"/>
                <a:sym typeface="Wingdings"/>
              </a:rPr>
              <a:t>We are going to learn how to do this ourselves!</a:t>
            </a:r>
            <a:endParaRPr lang="en-US" sz="2400" dirty="0" smtClean="0">
              <a:latin typeface="Arial Unicode MS"/>
              <a:ea typeface="Arial Unicode MS"/>
              <a:cs typeface="Arial Unicode MS"/>
              <a:sym typeface="Wingdings"/>
            </a:endParaRPr>
          </a:p>
        </p:txBody>
      </p:sp>
      <p:sp>
        <p:nvSpPr>
          <p:cNvPr id="2" name="Title 1"/>
          <p:cNvSpPr>
            <a:spLocks noGrp="1"/>
          </p:cNvSpPr>
          <p:nvPr>
            <p:ph type="title"/>
          </p:nvPr>
        </p:nvSpPr>
        <p:spPr>
          <a:xfrm>
            <a:off x="457200" y="274638"/>
            <a:ext cx="8229600" cy="563562"/>
          </a:xfrm>
        </p:spPr>
        <p:txBody>
          <a:bodyPr/>
          <a:lstStyle/>
          <a:p>
            <a:r>
              <a:rPr lang="en-US" dirty="0" smtClean="0"/>
              <a:t>Flashing Software Binaries</a:t>
            </a:r>
            <a:endParaRPr lang="en-US" dirty="0"/>
          </a:p>
        </p:txBody>
      </p:sp>
    </p:spTree>
    <p:extLst>
      <p:ext uri="{BB962C8B-B14F-4D97-AF65-F5344CB8AC3E}">
        <p14:creationId xmlns:p14="http://schemas.microsoft.com/office/powerpoint/2010/main" val="23611447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686800" cy="5791200"/>
          </a:xfrm>
        </p:spPr>
        <p:txBody>
          <a:bodyPr anchor="ctr">
            <a:noAutofit/>
          </a:bodyPr>
          <a:lstStyle/>
          <a:p>
            <a:pPr>
              <a:spcBef>
                <a:spcPts val="1800"/>
              </a:spcBef>
            </a:pPr>
            <a:r>
              <a:rPr lang="en-US" sz="1600" dirty="0" smtClean="0"/>
              <a:t>Exit the Arduino IDE and/or ensure it is NOT running</a:t>
            </a:r>
          </a:p>
          <a:p>
            <a:pPr>
              <a:spcBef>
                <a:spcPts val="1800"/>
              </a:spcBef>
            </a:pPr>
            <a:r>
              <a:rPr lang="en-US" sz="1600" dirty="0" smtClean="0"/>
              <a:t>Assure you have copied the following file in today’s Lesson folder to your hard drive (use </a:t>
            </a:r>
            <a:r>
              <a:rPr lang="en-US" sz="1600" dirty="0" smtClean="0"/>
              <a:t>the Dolphin GUI file </a:t>
            </a:r>
            <a:r>
              <a:rPr lang="en-US" sz="1600" dirty="0" smtClean="0"/>
              <a:t>explorer; if you copied the whole Lesson 5 folder, you’re good to go, just make sure you can find the file)</a:t>
            </a:r>
            <a:r>
              <a:rPr lang="en-US" sz="1600" dirty="0"/>
              <a:t/>
            </a:r>
            <a:br>
              <a:rPr lang="en-US" sz="1600" dirty="0"/>
            </a:br>
            <a:r>
              <a:rPr lang="en-US" sz="1600" dirty="0" smtClean="0">
                <a:solidFill>
                  <a:srgbClr val="FFFF00"/>
                </a:solidFill>
                <a:latin typeface="Lucida Console" panose="020B0609040504020204" pitchFamily="49" charset="0"/>
              </a:rPr>
              <a:t>LEDMatrixDisplay-V7.1-d1_mini</a:t>
            </a:r>
          </a:p>
          <a:p>
            <a:pPr>
              <a:spcBef>
                <a:spcPts val="1800"/>
              </a:spcBef>
            </a:pPr>
            <a:r>
              <a:rPr lang="en-US" sz="1600" dirty="0" smtClean="0"/>
              <a:t>Open </a:t>
            </a:r>
            <a:r>
              <a:rPr lang="en-US" sz="1600" dirty="0" smtClean="0"/>
              <a:t>a </a:t>
            </a:r>
            <a:r>
              <a:rPr lang="en-US" sz="1600" dirty="0" err="1" smtClean="0"/>
              <a:t>Konsole</a:t>
            </a:r>
            <a:r>
              <a:rPr lang="en-US" sz="1600" dirty="0" smtClean="0"/>
              <a:t> window, and enter the following </a:t>
            </a:r>
            <a:r>
              <a:rPr lang="en-US" sz="1600" dirty="0" smtClean="0"/>
              <a:t>command: </a:t>
            </a:r>
            <a:br>
              <a:rPr lang="en-US" sz="1600" dirty="0" smtClean="0"/>
            </a:br>
            <a:r>
              <a:rPr lang="en-US" sz="1600" dirty="0" smtClean="0">
                <a:solidFill>
                  <a:srgbClr val="FFFF00"/>
                </a:solidFill>
                <a:latin typeface="Lucida Console" panose="020B0609040504020204" pitchFamily="49" charset="0"/>
              </a:rPr>
              <a:t>which </a:t>
            </a:r>
            <a:r>
              <a:rPr lang="en-US" sz="1600" dirty="0" err="1" smtClean="0">
                <a:solidFill>
                  <a:srgbClr val="FFFF00"/>
                </a:solidFill>
                <a:latin typeface="Lucida Console" panose="020B0609040504020204" pitchFamily="49" charset="0"/>
              </a:rPr>
              <a:t>esptool</a:t>
            </a:r>
            <a:endParaRPr lang="en-US" sz="1600" dirty="0" smtClean="0"/>
          </a:p>
          <a:p>
            <a:pPr>
              <a:spcBef>
                <a:spcPts val="1800"/>
              </a:spcBef>
            </a:pPr>
            <a:r>
              <a:rPr lang="en-US" sz="1600" dirty="0" smtClean="0"/>
              <a:t>If your Linux system reports a path for the tool, you can skip to the installation step</a:t>
            </a:r>
          </a:p>
          <a:p>
            <a:pPr>
              <a:spcBef>
                <a:spcPts val="1800"/>
              </a:spcBef>
            </a:pPr>
            <a:r>
              <a:rPr lang="en-US" sz="1600" dirty="0" smtClean="0"/>
              <a:t>If you do not have </a:t>
            </a:r>
            <a:r>
              <a:rPr lang="en-US" sz="1600" dirty="0" err="1" smtClean="0"/>
              <a:t>esptool</a:t>
            </a:r>
            <a:r>
              <a:rPr lang="en-US" sz="1600" dirty="0" smtClean="0"/>
              <a:t> installed, enter the following command into the </a:t>
            </a:r>
            <a:r>
              <a:rPr lang="en-US" sz="1600" dirty="0" err="1" smtClean="0"/>
              <a:t>Konsole</a:t>
            </a:r>
            <a:r>
              <a:rPr lang="en-US" sz="1600" dirty="0" smtClean="0"/>
              <a:t> window (</a:t>
            </a:r>
            <a:r>
              <a:rPr lang="en-US" sz="1600" b="1" dirty="0" smtClean="0"/>
              <a:t>enter </a:t>
            </a:r>
            <a:r>
              <a:rPr lang="en-US" sz="1600" b="1" dirty="0" smtClean="0"/>
              <a:t>your account </a:t>
            </a:r>
            <a:r>
              <a:rPr lang="en-US" sz="1600" b="1" dirty="0"/>
              <a:t>password when/if prompted</a:t>
            </a:r>
            <a:r>
              <a:rPr lang="en-US" sz="1600" dirty="0"/>
              <a:t>)</a:t>
            </a:r>
            <a:br>
              <a:rPr lang="en-US" sz="1600" dirty="0"/>
            </a:br>
            <a:r>
              <a:rPr lang="en-US" sz="1400" dirty="0" err="1" smtClean="0">
                <a:solidFill>
                  <a:srgbClr val="FFFF00"/>
                </a:solidFill>
                <a:latin typeface="Lucida Console" panose="020B0609040504020204" pitchFamily="49" charset="0"/>
              </a:rPr>
              <a:t>sudo</a:t>
            </a:r>
            <a:r>
              <a:rPr lang="en-US" sz="1400" dirty="0" smtClean="0">
                <a:solidFill>
                  <a:srgbClr val="FFFF00"/>
                </a:solidFill>
                <a:latin typeface="Lucida Console" panose="020B0609040504020204" pitchFamily="49" charset="0"/>
              </a:rPr>
              <a:t> apt install </a:t>
            </a:r>
            <a:r>
              <a:rPr lang="en-US" sz="1400" dirty="0" err="1" smtClean="0">
                <a:solidFill>
                  <a:srgbClr val="FFFF00"/>
                </a:solidFill>
                <a:latin typeface="Lucida Console" panose="020B0609040504020204" pitchFamily="49" charset="0"/>
              </a:rPr>
              <a:t>esptool</a:t>
            </a:r>
            <a:endParaRPr lang="en-US" sz="1400" dirty="0">
              <a:solidFill>
                <a:srgbClr val="FFFF00"/>
              </a:solidFill>
              <a:latin typeface="Lucida Console" panose="020B0609040504020204" pitchFamily="49" charset="0"/>
            </a:endParaRPr>
          </a:p>
          <a:p>
            <a:pPr>
              <a:spcBef>
                <a:spcPts val="1800"/>
              </a:spcBef>
            </a:pPr>
            <a:r>
              <a:rPr lang="en-US" sz="1600" dirty="0" smtClean="0"/>
              <a:t>One you have </a:t>
            </a:r>
            <a:r>
              <a:rPr lang="en-US" sz="1600" dirty="0" err="1" smtClean="0"/>
              <a:t>esptool</a:t>
            </a:r>
            <a:r>
              <a:rPr lang="en-US" sz="1600" dirty="0" smtClean="0"/>
              <a:t> installed, enter the following commands (you’ll need to interpolate the path for the directory where you placed the binary; if in doubt, just copy the binary to your Documents folder:</a:t>
            </a:r>
            <a:br>
              <a:rPr lang="en-US" sz="1600" dirty="0" smtClean="0"/>
            </a:br>
            <a:r>
              <a:rPr lang="en-US" sz="1600" dirty="0">
                <a:solidFill>
                  <a:srgbClr val="FFFF00"/>
                </a:solidFill>
                <a:latin typeface="Lucida Console" panose="020B0609040504020204" pitchFamily="49" charset="0"/>
              </a:rPr>
              <a:t>cd [directory where the binary file is]</a:t>
            </a:r>
            <a:br>
              <a:rPr lang="en-US" sz="1600" dirty="0">
                <a:solidFill>
                  <a:srgbClr val="FFFF00"/>
                </a:solidFill>
                <a:latin typeface="Lucida Console" panose="020B0609040504020204" pitchFamily="49" charset="0"/>
              </a:rPr>
            </a:br>
            <a:r>
              <a:rPr lang="en-US" sz="1600" dirty="0" err="1">
                <a:solidFill>
                  <a:srgbClr val="FFFF00"/>
                </a:solidFill>
                <a:latin typeface="Lucida Console" panose="020B0609040504020204" pitchFamily="49" charset="0"/>
              </a:rPr>
              <a:t>esptool</a:t>
            </a:r>
            <a:r>
              <a:rPr lang="en-US" sz="1600" dirty="0">
                <a:solidFill>
                  <a:srgbClr val="FFFF00"/>
                </a:solidFill>
                <a:latin typeface="Lucida Console" panose="020B0609040504020204" pitchFamily="49" charset="0"/>
              </a:rPr>
              <a:t> --port /dev/ttyUSB0 </a:t>
            </a:r>
            <a:r>
              <a:rPr lang="en-US" sz="1600" dirty="0" err="1">
                <a:solidFill>
                  <a:srgbClr val="FFFF00"/>
                </a:solidFill>
                <a:latin typeface="Lucida Console" panose="020B0609040504020204" pitchFamily="49" charset="0"/>
              </a:rPr>
              <a:t>write_flash</a:t>
            </a:r>
            <a:r>
              <a:rPr lang="en-US" sz="1600" dirty="0">
                <a:solidFill>
                  <a:srgbClr val="FFFF00"/>
                </a:solidFill>
                <a:latin typeface="Lucida Console" panose="020B0609040504020204" pitchFamily="49" charset="0"/>
              </a:rPr>
              <a:t> 0x0 ./ </a:t>
            </a:r>
            <a:r>
              <a:rPr lang="en-US" sz="1600" dirty="0" smtClean="0">
                <a:solidFill>
                  <a:srgbClr val="FFFF00"/>
                </a:solidFill>
                <a:latin typeface="Lucida Console" panose="020B0609040504020204" pitchFamily="49" charset="0"/>
              </a:rPr>
              <a:t>LEDMatrixDisplay-V7.1-d1_mini</a:t>
            </a:r>
            <a:endParaRPr lang="en-US" sz="1600" dirty="0" smtClean="0"/>
          </a:p>
          <a:p>
            <a:pPr>
              <a:spcBef>
                <a:spcPts val="1800"/>
              </a:spcBef>
            </a:pPr>
            <a:r>
              <a:rPr lang="en-US" sz="1600" dirty="0" smtClean="0"/>
              <a:t>Your ESP8266 display should restart and begin running the image you just uploaded!</a:t>
            </a:r>
            <a:r>
              <a:rPr lang="en-US" sz="1600" dirty="0" smtClean="0"/>
              <a:t/>
            </a:r>
            <a:br>
              <a:rPr lang="en-US" sz="1600" dirty="0" smtClean="0"/>
            </a:br>
            <a:endParaRPr lang="en-US" sz="1600" dirty="0" smtClean="0"/>
          </a:p>
        </p:txBody>
      </p:sp>
      <p:sp>
        <p:nvSpPr>
          <p:cNvPr id="2" name="Title 1"/>
          <p:cNvSpPr>
            <a:spLocks noGrp="1"/>
          </p:cNvSpPr>
          <p:nvPr>
            <p:ph type="title"/>
          </p:nvPr>
        </p:nvSpPr>
        <p:spPr>
          <a:xfrm>
            <a:off x="457200" y="0"/>
            <a:ext cx="8229600" cy="563562"/>
          </a:xfrm>
        </p:spPr>
        <p:txBody>
          <a:bodyPr/>
          <a:lstStyle/>
          <a:p>
            <a:r>
              <a:rPr lang="en-US" sz="2800" dirty="0" smtClean="0"/>
              <a:t>Flashing </a:t>
            </a:r>
            <a:r>
              <a:rPr lang="en-US" sz="2800" dirty="0" smtClean="0"/>
              <a:t>ESP8266 Software </a:t>
            </a:r>
            <a:r>
              <a:rPr lang="en-US" sz="2800" dirty="0" smtClean="0"/>
              <a:t>on Linux</a:t>
            </a:r>
            <a:endParaRPr lang="en-US" sz="2800" dirty="0"/>
          </a:p>
        </p:txBody>
      </p:sp>
    </p:spTree>
    <p:extLst>
      <p:ext uri="{BB962C8B-B14F-4D97-AF65-F5344CB8AC3E}">
        <p14:creationId xmlns:p14="http://schemas.microsoft.com/office/powerpoint/2010/main" val="12111071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839200" cy="5181600"/>
          </a:xfrm>
        </p:spPr>
        <p:txBody>
          <a:bodyPr anchor="ctr">
            <a:noAutofit/>
          </a:bodyPr>
          <a:lstStyle/>
          <a:p>
            <a:pPr>
              <a:spcBef>
                <a:spcPts val="1800"/>
              </a:spcBef>
            </a:pPr>
            <a:r>
              <a:rPr lang="en-US" sz="1600" dirty="0" smtClean="0"/>
              <a:t>If you have a Windows </a:t>
            </a:r>
            <a:r>
              <a:rPr lang="en-US" sz="1600" dirty="0" smtClean="0"/>
              <a:t>workstation, you’ll need to install Python3 and then install esptool.py</a:t>
            </a:r>
          </a:p>
          <a:p>
            <a:pPr>
              <a:spcBef>
                <a:spcPts val="1800"/>
              </a:spcBef>
            </a:pPr>
            <a:r>
              <a:rPr lang="en-US" sz="1600" dirty="0"/>
              <a:t>Assure you have copied the following file in today’s Lesson folder to your hard drive (use the </a:t>
            </a:r>
            <a:r>
              <a:rPr lang="en-US" sz="1600" dirty="0" smtClean="0"/>
              <a:t>Windows </a:t>
            </a:r>
            <a:r>
              <a:rPr lang="en-US" sz="1600" dirty="0"/>
              <a:t>file explorer; if you copied the whole Lesson 5 folder, you’re good to go, just make sure you can </a:t>
            </a:r>
            <a:r>
              <a:rPr lang="en-US" sz="1600" dirty="0" smtClean="0"/>
              <a:t>find </a:t>
            </a:r>
            <a:r>
              <a:rPr lang="en-US" sz="1600" dirty="0"/>
              <a:t>the file)</a:t>
            </a:r>
            <a:br>
              <a:rPr lang="en-US" sz="1600" dirty="0"/>
            </a:br>
            <a:r>
              <a:rPr lang="en-US" sz="1600" dirty="0" smtClean="0">
                <a:solidFill>
                  <a:srgbClr val="FFFF00"/>
                </a:solidFill>
                <a:latin typeface="Lucida Console" panose="020B0609040504020204" pitchFamily="49" charset="0"/>
              </a:rPr>
              <a:t>LEDMatrixDisplay-V7.1-d1_mini</a:t>
            </a:r>
            <a:endParaRPr lang="en-US" sz="1600" dirty="0" smtClean="0">
              <a:solidFill>
                <a:srgbClr val="FFFF00"/>
              </a:solidFill>
              <a:latin typeface="Lucida Console" panose="020B0609040504020204" pitchFamily="49" charset="0"/>
            </a:endParaRPr>
          </a:p>
          <a:p>
            <a:pPr>
              <a:spcBef>
                <a:spcPts val="1800"/>
              </a:spcBef>
            </a:pPr>
            <a:r>
              <a:rPr lang="en-US" sz="1600" dirty="0" smtClean="0"/>
              <a:t>For Windows 10/11</a:t>
            </a:r>
            <a:r>
              <a:rPr lang="en-US" sz="1600" dirty="0"/>
              <a:t>, run the </a:t>
            </a:r>
            <a:r>
              <a:rPr lang="en-US" sz="1600" dirty="0" smtClean="0">
                <a:solidFill>
                  <a:srgbClr val="FFFF00"/>
                </a:solidFill>
                <a:latin typeface="Lucida Console" panose="020B0609040504020204" pitchFamily="49" charset="0"/>
              </a:rPr>
              <a:t>python-3.10.4-amd64</a:t>
            </a:r>
            <a:r>
              <a:rPr lang="en-US" sz="1600" dirty="0" smtClean="0"/>
              <a:t> installer </a:t>
            </a:r>
            <a:r>
              <a:rPr lang="en-US" sz="1600" dirty="0" smtClean="0"/>
              <a:t>from the Software folder (copy </a:t>
            </a:r>
            <a:r>
              <a:rPr lang="en-US" sz="1600" dirty="0" smtClean="0"/>
              <a:t>it from your flash drive FIRST!)</a:t>
            </a:r>
          </a:p>
          <a:p>
            <a:pPr>
              <a:spcBef>
                <a:spcPts val="1800"/>
              </a:spcBef>
            </a:pPr>
            <a:r>
              <a:rPr lang="en-US" sz="1600" dirty="0" smtClean="0"/>
              <a:t>Once </a:t>
            </a:r>
            <a:r>
              <a:rPr lang="en-US" sz="1600" dirty="0" smtClean="0"/>
              <a:t>Python is installed, open a CMD (DOS CLI) window</a:t>
            </a:r>
          </a:p>
          <a:p>
            <a:pPr>
              <a:spcBef>
                <a:spcPts val="1800"/>
              </a:spcBef>
            </a:pPr>
            <a:r>
              <a:rPr lang="en-US" sz="1600" dirty="0" smtClean="0"/>
              <a:t>Enter the following commands into the DOS CLI prompt (you can skip the REM comments):</a:t>
            </a:r>
            <a:r>
              <a:rPr lang="en-US" sz="1600" dirty="0"/>
              <a:t/>
            </a:r>
            <a:br>
              <a:rPr lang="en-US" sz="1600" dirty="0"/>
            </a:br>
            <a:r>
              <a:rPr lang="en-US" sz="1400" dirty="0" smtClean="0">
                <a:solidFill>
                  <a:srgbClr val="FFFF00"/>
                </a:solidFill>
                <a:latin typeface="Lucida Console" panose="020B0609040504020204" pitchFamily="49" charset="0"/>
              </a:rPr>
              <a:t>pip install </a:t>
            </a:r>
            <a:r>
              <a:rPr lang="en-US" sz="1400" dirty="0" err="1" smtClean="0">
                <a:solidFill>
                  <a:srgbClr val="FFFF00"/>
                </a:solidFill>
                <a:latin typeface="Lucida Console" panose="020B0609040504020204" pitchFamily="49" charset="0"/>
              </a:rPr>
              <a:t>esptool</a:t>
            </a:r>
            <a:r>
              <a:rPr lang="en-US" sz="1400" dirty="0" smtClean="0">
                <a:solidFill>
                  <a:srgbClr val="FFFF00"/>
                </a:solidFill>
                <a:latin typeface="Lucida Console" panose="020B0609040504020204" pitchFamily="49" charset="0"/>
              </a:rPr>
              <a:t/>
            </a:r>
            <a:br>
              <a:rPr lang="en-US" sz="1400" dirty="0" smtClean="0">
                <a:solidFill>
                  <a:srgbClr val="FFFF00"/>
                </a:solidFill>
                <a:latin typeface="Lucida Console" panose="020B0609040504020204" pitchFamily="49" charset="0"/>
              </a:rPr>
            </a:br>
            <a:r>
              <a:rPr lang="en-US" sz="1400" dirty="0" smtClean="0">
                <a:solidFill>
                  <a:srgbClr val="FFFF00"/>
                </a:solidFill>
                <a:latin typeface="Lucida Console" panose="020B0609040504020204" pitchFamily="49" charset="0"/>
              </a:rPr>
              <a:t>REM Change to the directory you copied the WLED binaries to</a:t>
            </a:r>
            <a:r>
              <a:rPr lang="en-US" sz="1400" dirty="0">
                <a:solidFill>
                  <a:srgbClr val="FFFF00"/>
                </a:solidFill>
                <a:latin typeface="Lucida Console" panose="020B0609040504020204" pitchFamily="49" charset="0"/>
              </a:rPr>
              <a:t/>
            </a:r>
            <a:br>
              <a:rPr lang="en-US" sz="1400" dirty="0">
                <a:solidFill>
                  <a:srgbClr val="FFFF00"/>
                </a:solidFill>
                <a:latin typeface="Lucida Console" panose="020B0609040504020204" pitchFamily="49" charset="0"/>
              </a:rPr>
            </a:br>
            <a:r>
              <a:rPr lang="en-US" sz="1400" dirty="0">
                <a:solidFill>
                  <a:srgbClr val="FFFF00"/>
                </a:solidFill>
                <a:latin typeface="Lucida Console" panose="020B0609040504020204" pitchFamily="49" charset="0"/>
              </a:rPr>
              <a:t>cd %</a:t>
            </a:r>
            <a:r>
              <a:rPr lang="en-US" sz="1400" dirty="0" err="1">
                <a:solidFill>
                  <a:srgbClr val="FFFF00"/>
                </a:solidFill>
                <a:latin typeface="Lucida Console" panose="020B0609040504020204" pitchFamily="49" charset="0"/>
              </a:rPr>
              <a:t>userprofile</a:t>
            </a:r>
            <a:r>
              <a:rPr lang="en-US" sz="1400" dirty="0">
                <a:solidFill>
                  <a:srgbClr val="FFFF00"/>
                </a:solidFill>
                <a:latin typeface="Lucida Console" panose="020B0609040504020204" pitchFamily="49" charset="0"/>
              </a:rPr>
              <a:t>%\</a:t>
            </a:r>
            <a:r>
              <a:rPr lang="en-US" sz="1400" dirty="0" smtClean="0">
                <a:solidFill>
                  <a:srgbClr val="FFFF00"/>
                </a:solidFill>
                <a:latin typeface="Lucida Console" panose="020B0609040504020204" pitchFamily="49" charset="0"/>
              </a:rPr>
              <a:t>Documents\</a:t>
            </a:r>
            <a:r>
              <a:rPr lang="en-US" sz="1400" dirty="0" err="1" smtClean="0">
                <a:solidFill>
                  <a:srgbClr val="FFFF00"/>
                </a:solidFill>
                <a:latin typeface="Lucida Console" panose="020B0609040504020204" pitchFamily="49" charset="0"/>
              </a:rPr>
              <a:t>folder_with</a:t>
            </a:r>
            <a:r>
              <a:rPr lang="en-US" sz="1400" dirty="0" err="1" smtClean="0">
                <a:solidFill>
                  <a:srgbClr val="FFFF00"/>
                </a:solidFill>
                <a:latin typeface="Lucida Console" panose="020B0609040504020204" pitchFamily="49" charset="0"/>
              </a:rPr>
              <a:t>_the_binary</a:t>
            </a:r>
            <a:r>
              <a:rPr lang="en-US" sz="1400" dirty="0" smtClean="0">
                <a:solidFill>
                  <a:srgbClr val="FFFF00"/>
                </a:solidFill>
                <a:latin typeface="Lucida Console" panose="020B0609040504020204" pitchFamily="49" charset="0"/>
              </a:rPr>
              <a:t/>
            </a:r>
            <a:br>
              <a:rPr lang="en-US" sz="1400" dirty="0" smtClean="0">
                <a:solidFill>
                  <a:srgbClr val="FFFF00"/>
                </a:solidFill>
                <a:latin typeface="Lucida Console" panose="020B0609040504020204" pitchFamily="49" charset="0"/>
              </a:rPr>
            </a:br>
            <a:r>
              <a:rPr lang="en-US" sz="1400" dirty="0" smtClean="0">
                <a:solidFill>
                  <a:srgbClr val="FFFF00"/>
                </a:solidFill>
                <a:latin typeface="Lucida Console" panose="020B0609040504020204" pitchFamily="49" charset="0"/>
              </a:rPr>
              <a:t>REM Connect your board and find the port it’s on with Device </a:t>
            </a:r>
            <a:r>
              <a:rPr lang="en-US" sz="1400" dirty="0" err="1" smtClean="0">
                <a:solidFill>
                  <a:srgbClr val="FFFF00"/>
                </a:solidFill>
                <a:latin typeface="Lucida Console" panose="020B0609040504020204" pitchFamily="49" charset="0"/>
              </a:rPr>
              <a:t>Mgr</a:t>
            </a:r>
            <a:r>
              <a:rPr lang="en-US" sz="1400" dirty="0" smtClean="0">
                <a:solidFill>
                  <a:srgbClr val="FFFF00"/>
                </a:solidFill>
                <a:latin typeface="Lucida Console" panose="020B0609040504020204" pitchFamily="49" charset="0"/>
              </a:rPr>
              <a:t/>
            </a:r>
            <a:br>
              <a:rPr lang="en-US" sz="1400" dirty="0" smtClean="0">
                <a:solidFill>
                  <a:srgbClr val="FFFF00"/>
                </a:solidFill>
                <a:latin typeface="Lucida Console" panose="020B0609040504020204" pitchFamily="49" charset="0"/>
              </a:rPr>
            </a:br>
            <a:r>
              <a:rPr lang="en-US" sz="1400" dirty="0" smtClean="0">
                <a:solidFill>
                  <a:srgbClr val="FFFF00"/>
                </a:solidFill>
                <a:latin typeface="Lucida Console" panose="020B0609040504020204" pitchFamily="49" charset="0"/>
              </a:rPr>
              <a:t>REM Then flash </a:t>
            </a:r>
            <a:r>
              <a:rPr lang="en-US" sz="1400" dirty="0">
                <a:solidFill>
                  <a:srgbClr val="FFFF00"/>
                </a:solidFill>
                <a:latin typeface="Lucida Console" panose="020B0609040504020204" pitchFamily="49" charset="0"/>
              </a:rPr>
              <a:t>the </a:t>
            </a:r>
            <a:r>
              <a:rPr lang="en-US" sz="1400" dirty="0" smtClean="0">
                <a:solidFill>
                  <a:srgbClr val="FFFF00"/>
                </a:solidFill>
                <a:latin typeface="Lucida Console" panose="020B0609040504020204" pitchFamily="49" charset="0"/>
              </a:rPr>
              <a:t>bootloader first</a:t>
            </a:r>
            <a:r>
              <a:rPr lang="en-US" sz="1400" dirty="0">
                <a:solidFill>
                  <a:srgbClr val="FFFF00"/>
                </a:solidFill>
                <a:latin typeface="Lucida Console" panose="020B0609040504020204" pitchFamily="49" charset="0"/>
              </a:rPr>
              <a:t/>
            </a:r>
            <a:br>
              <a:rPr lang="en-US" sz="1400" dirty="0">
                <a:solidFill>
                  <a:srgbClr val="FFFF00"/>
                </a:solidFill>
                <a:latin typeface="Lucida Console" panose="020B0609040504020204" pitchFamily="49" charset="0"/>
              </a:rPr>
            </a:br>
            <a:r>
              <a:rPr lang="en-US" sz="1400" dirty="0">
                <a:solidFill>
                  <a:srgbClr val="FFFF00"/>
                </a:solidFill>
                <a:latin typeface="Lucida Console" panose="020B0609040504020204" pitchFamily="49" charset="0"/>
              </a:rPr>
              <a:t>esptool.py --port </a:t>
            </a:r>
            <a:r>
              <a:rPr lang="en-US" sz="1400" dirty="0" smtClean="0">
                <a:solidFill>
                  <a:srgbClr val="FFFF00"/>
                </a:solidFill>
                <a:latin typeface="Lucida Console" panose="020B0609040504020204" pitchFamily="49" charset="0"/>
              </a:rPr>
              <a:t>COM?? </a:t>
            </a:r>
            <a:r>
              <a:rPr lang="en-US" sz="1400" dirty="0" err="1">
                <a:solidFill>
                  <a:srgbClr val="FFFF00"/>
                </a:solidFill>
                <a:latin typeface="Lucida Console" panose="020B0609040504020204" pitchFamily="49" charset="0"/>
              </a:rPr>
              <a:t>write_flash</a:t>
            </a:r>
            <a:r>
              <a:rPr lang="en-US" sz="1400" dirty="0">
                <a:solidFill>
                  <a:srgbClr val="FFFF00"/>
                </a:solidFill>
                <a:latin typeface="Lucida Console" panose="020B0609040504020204" pitchFamily="49" charset="0"/>
              </a:rPr>
              <a:t> 0x0 </a:t>
            </a:r>
            <a:r>
              <a:rPr lang="en-US" sz="1400" dirty="0">
                <a:solidFill>
                  <a:srgbClr val="FFFF00"/>
                </a:solidFill>
                <a:latin typeface="Lucida Console" panose="020B0609040504020204" pitchFamily="49" charset="0"/>
              </a:rPr>
              <a:t>./</a:t>
            </a:r>
            <a:r>
              <a:rPr lang="en-US" sz="1400" dirty="0" smtClean="0">
                <a:solidFill>
                  <a:srgbClr val="FFFF00"/>
                </a:solidFill>
                <a:latin typeface="Lucida Console" panose="020B0609040504020204" pitchFamily="49" charset="0"/>
              </a:rPr>
              <a:t>LEDMatrixDisplay-V7.1-d1_mini</a:t>
            </a:r>
            <a:endParaRPr lang="en-US" sz="1400" dirty="0" smtClean="0">
              <a:solidFill>
                <a:srgbClr val="FFFF00"/>
              </a:solidFill>
              <a:latin typeface="Lucida Console" panose="020B0609040504020204" pitchFamily="49" charset="0"/>
            </a:endParaRPr>
          </a:p>
        </p:txBody>
      </p:sp>
      <p:sp>
        <p:nvSpPr>
          <p:cNvPr id="2" name="Title 1"/>
          <p:cNvSpPr>
            <a:spLocks noGrp="1"/>
          </p:cNvSpPr>
          <p:nvPr>
            <p:ph type="title"/>
          </p:nvPr>
        </p:nvSpPr>
        <p:spPr>
          <a:xfrm>
            <a:off x="457200" y="274638"/>
            <a:ext cx="8229600" cy="563562"/>
          </a:xfrm>
        </p:spPr>
        <p:txBody>
          <a:bodyPr/>
          <a:lstStyle/>
          <a:p>
            <a:r>
              <a:rPr lang="en-US" sz="3200" dirty="0" smtClean="0"/>
              <a:t>Flashing on Windows </a:t>
            </a:r>
            <a:r>
              <a:rPr lang="en-US" sz="3200" dirty="0" smtClean="0"/>
              <a:t>with Python3</a:t>
            </a:r>
            <a:endParaRPr lang="en-US" sz="3200" dirty="0"/>
          </a:p>
        </p:txBody>
      </p:sp>
    </p:spTree>
    <p:extLst>
      <p:ext uri="{BB962C8B-B14F-4D97-AF65-F5344CB8AC3E}">
        <p14:creationId xmlns:p14="http://schemas.microsoft.com/office/powerpoint/2010/main" val="34660303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sz="3200" dirty="0" smtClean="0"/>
              <a:t>Arrays</a:t>
            </a:r>
            <a:endParaRPr lang="en-US" sz="3200" dirty="0"/>
          </a:p>
        </p:txBody>
      </p:sp>
      <p:sp>
        <p:nvSpPr>
          <p:cNvPr id="3" name="Content Placeholder 2"/>
          <p:cNvSpPr>
            <a:spLocks noGrp="1"/>
          </p:cNvSpPr>
          <p:nvPr>
            <p:ph idx="1"/>
          </p:nvPr>
        </p:nvSpPr>
        <p:spPr>
          <a:xfrm>
            <a:off x="457200" y="914400"/>
            <a:ext cx="8229600" cy="5638800"/>
          </a:xfrm>
        </p:spPr>
        <p:txBody>
          <a:bodyPr>
            <a:normAutofit fontScale="92500" lnSpcReduction="10000"/>
          </a:bodyPr>
          <a:lstStyle/>
          <a:p>
            <a:pPr>
              <a:spcBef>
                <a:spcPts val="1200"/>
              </a:spcBef>
            </a:pPr>
            <a:r>
              <a:rPr lang="en-US" sz="2400" dirty="0" smtClean="0"/>
              <a:t>An array in C++ is </a:t>
            </a:r>
            <a:r>
              <a:rPr lang="en-US" sz="2400" i="1" dirty="0" smtClean="0"/>
              <a:t>a sequential series of data types accessed via an index</a:t>
            </a:r>
            <a:endParaRPr lang="en-US" sz="2400" i="1" dirty="0" smtClean="0"/>
          </a:p>
          <a:p>
            <a:pPr>
              <a:spcBef>
                <a:spcPts val="1200"/>
              </a:spcBef>
            </a:pPr>
            <a:r>
              <a:rPr lang="en-US" sz="2400" dirty="0" smtClean="0"/>
              <a:t>You can think of an array as working like a bunch of mailboxes at a large apartment building; each mailbox has a number corresponding to an apartment. </a:t>
            </a:r>
            <a:endParaRPr lang="en-US" sz="2400" dirty="0" smtClean="0"/>
          </a:p>
          <a:p>
            <a:pPr>
              <a:spcBef>
                <a:spcPts val="1200"/>
              </a:spcBef>
            </a:pPr>
            <a:r>
              <a:rPr lang="en-US" sz="2400" dirty="0" smtClean="0"/>
              <a:t>In C, what types of data that can be stored in the “mailbox” are determined by the data type of the array itself.</a:t>
            </a:r>
            <a:endParaRPr lang="en-US" sz="2400" dirty="0" smtClean="0"/>
          </a:p>
          <a:p>
            <a:pPr>
              <a:spcBef>
                <a:spcPts val="1200"/>
              </a:spcBef>
            </a:pPr>
            <a:r>
              <a:rPr lang="en-US" sz="2400" dirty="0" smtClean="0"/>
              <a:t>Like all other variables, arrays are declared, and they are declared like this:</a:t>
            </a:r>
            <a:br>
              <a:rPr lang="en-US" sz="2400" dirty="0" smtClean="0"/>
            </a:br>
            <a:r>
              <a:rPr lang="en-US" sz="2400" dirty="0" smtClean="0"/>
              <a:t>	</a:t>
            </a:r>
            <a:r>
              <a:rPr lang="en-US" sz="2400" i="1" dirty="0" err="1" smtClean="0">
                <a:solidFill>
                  <a:srgbClr val="00FFFF"/>
                </a:solidFill>
              </a:rPr>
              <a:t>data_type</a:t>
            </a:r>
            <a:r>
              <a:rPr lang="en-US" sz="2400" i="1" dirty="0" smtClean="0">
                <a:solidFill>
                  <a:srgbClr val="00FFFF"/>
                </a:solidFill>
              </a:rPr>
              <a:t> </a:t>
            </a:r>
            <a:r>
              <a:rPr lang="en-US" sz="2400" i="1" dirty="0" err="1" smtClean="0">
                <a:solidFill>
                  <a:srgbClr val="00FFFF"/>
                </a:solidFill>
              </a:rPr>
              <a:t>variablename</a:t>
            </a:r>
            <a:r>
              <a:rPr lang="en-US" sz="2400" dirty="0" smtClean="0">
                <a:solidFill>
                  <a:srgbClr val="00FFFF"/>
                </a:solidFill>
              </a:rPr>
              <a:t>[</a:t>
            </a:r>
            <a:r>
              <a:rPr lang="en-US" sz="2400" i="1" dirty="0" err="1" smtClean="0">
                <a:solidFill>
                  <a:srgbClr val="00FFFF"/>
                </a:solidFill>
              </a:rPr>
              <a:t>number_of_storage_locations</a:t>
            </a:r>
            <a:r>
              <a:rPr lang="en-US" sz="2400" dirty="0" smtClean="0">
                <a:solidFill>
                  <a:srgbClr val="00FFFF"/>
                </a:solidFill>
              </a:rPr>
              <a:t>]</a:t>
            </a:r>
            <a:endParaRPr lang="en-US" sz="2400" dirty="0" smtClean="0">
              <a:solidFill>
                <a:srgbClr val="00FFFF"/>
              </a:solidFill>
              <a:latin typeface="Consolas" panose="020B0609020204030204" pitchFamily="49" charset="0"/>
              <a:cs typeface="Consolas" panose="020B0609020204030204" pitchFamily="49" charset="0"/>
            </a:endParaRPr>
          </a:p>
          <a:p>
            <a:pPr>
              <a:spcBef>
                <a:spcPts val="1200"/>
              </a:spcBef>
            </a:pPr>
            <a:r>
              <a:rPr lang="en-US" sz="2400" dirty="0"/>
              <a:t>A</a:t>
            </a:r>
            <a:r>
              <a:rPr lang="en-US" sz="2400" dirty="0" smtClean="0"/>
              <a:t>n actual example:</a:t>
            </a:r>
            <a:br>
              <a:rPr lang="en-US" sz="2400" dirty="0" smtClean="0"/>
            </a:br>
            <a:r>
              <a:rPr lang="en-US" sz="2400" dirty="0" smtClean="0"/>
              <a:t>	</a:t>
            </a:r>
            <a:r>
              <a:rPr lang="en-US" sz="2400" dirty="0" err="1" smtClean="0">
                <a:solidFill>
                  <a:srgbClr val="FFFF00"/>
                </a:solidFill>
                <a:latin typeface="Consolas" panose="020B0609020204030204" pitchFamily="49" charset="0"/>
                <a:cs typeface="Consolas" panose="020B0609020204030204" pitchFamily="49" charset="0"/>
              </a:rPr>
              <a:t>int</a:t>
            </a:r>
            <a:r>
              <a:rPr lang="en-US" sz="2400" dirty="0" smtClean="0">
                <a:solidFill>
                  <a:srgbClr val="FFFF00"/>
                </a:solidFill>
                <a:latin typeface="Consolas" panose="020B0609020204030204" pitchFamily="49" charset="0"/>
                <a:cs typeface="Consolas" panose="020B0609020204030204" pitchFamily="49" charset="0"/>
              </a:rPr>
              <a:t> </a:t>
            </a:r>
            <a:r>
              <a:rPr lang="en-US" sz="2400" dirty="0" err="1" smtClean="0">
                <a:solidFill>
                  <a:srgbClr val="FFFF00"/>
                </a:solidFill>
                <a:latin typeface="Consolas" panose="020B0609020204030204" pitchFamily="49" charset="0"/>
                <a:cs typeface="Consolas" panose="020B0609020204030204" pitchFamily="49" charset="0"/>
              </a:rPr>
              <a:t>smallarray</a:t>
            </a:r>
            <a:r>
              <a:rPr lang="en-US" sz="2400" dirty="0" smtClean="0">
                <a:solidFill>
                  <a:srgbClr val="FFFF00"/>
                </a:solidFill>
                <a:latin typeface="Consolas" panose="020B0609020204030204" pitchFamily="49" charset="0"/>
                <a:cs typeface="Consolas" panose="020B0609020204030204" pitchFamily="49" charset="0"/>
              </a:rPr>
              <a:t>[5];</a:t>
            </a:r>
            <a:endParaRPr lang="en-US" sz="2400" dirty="0" smtClean="0">
              <a:solidFill>
                <a:srgbClr val="FFFF00"/>
              </a:solidFill>
              <a:latin typeface="Consolas" panose="020B0609020204030204" pitchFamily="49" charset="0"/>
              <a:cs typeface="Consolas" panose="020B0609020204030204" pitchFamily="49" charset="0"/>
            </a:endParaRPr>
          </a:p>
          <a:p>
            <a:pPr>
              <a:spcBef>
                <a:spcPts val="1200"/>
              </a:spcBef>
            </a:pPr>
            <a:r>
              <a:rPr lang="en-US" sz="2400" dirty="0" smtClean="0"/>
              <a:t>The previous statement declares </a:t>
            </a:r>
            <a:r>
              <a:rPr lang="en-US" sz="2400" dirty="0" err="1" smtClean="0"/>
              <a:t>smallarray</a:t>
            </a:r>
            <a:r>
              <a:rPr lang="en-US" sz="2400" dirty="0" smtClean="0"/>
              <a:t> as an array of type integer having five (5) storage locations, which we call </a:t>
            </a:r>
            <a:r>
              <a:rPr lang="en-US" sz="2400" i="1" dirty="0" smtClean="0"/>
              <a:t>members</a:t>
            </a:r>
            <a:r>
              <a:rPr lang="en-US" sz="2400" dirty="0" smtClean="0"/>
              <a:t>.</a:t>
            </a:r>
            <a:endParaRPr lang="en-US" sz="2400" dirty="0" smtClean="0"/>
          </a:p>
          <a:p>
            <a:pPr>
              <a:spcBef>
                <a:spcPts val="1200"/>
              </a:spcBef>
            </a:pPr>
            <a:endParaRPr lang="en-US" dirty="0"/>
          </a:p>
        </p:txBody>
      </p:sp>
    </p:spTree>
    <p:extLst>
      <p:ext uri="{BB962C8B-B14F-4D97-AF65-F5344CB8AC3E}">
        <p14:creationId xmlns:p14="http://schemas.microsoft.com/office/powerpoint/2010/main" val="14869469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sz="3200" dirty="0" smtClean="0"/>
              <a:t>Working With Arrays</a:t>
            </a:r>
            <a:endParaRPr lang="en-US" sz="3200" dirty="0"/>
          </a:p>
        </p:txBody>
      </p:sp>
      <p:sp>
        <p:nvSpPr>
          <p:cNvPr id="3" name="Content Placeholder 2"/>
          <p:cNvSpPr>
            <a:spLocks noGrp="1"/>
          </p:cNvSpPr>
          <p:nvPr>
            <p:ph idx="1"/>
          </p:nvPr>
        </p:nvSpPr>
        <p:spPr>
          <a:xfrm>
            <a:off x="457200" y="1600200"/>
            <a:ext cx="8229600" cy="4953000"/>
          </a:xfrm>
        </p:spPr>
        <p:txBody>
          <a:bodyPr>
            <a:normAutofit/>
          </a:bodyPr>
          <a:lstStyle/>
          <a:p>
            <a:pPr>
              <a:spcBef>
                <a:spcPts val="1200"/>
              </a:spcBef>
            </a:pPr>
            <a:r>
              <a:rPr lang="en-US" sz="2400" dirty="0" smtClean="0"/>
              <a:t>The elements of an array are stored </a:t>
            </a:r>
            <a:r>
              <a:rPr lang="en-US" sz="2400" i="1" dirty="0" smtClean="0"/>
              <a:t>sequentially</a:t>
            </a:r>
            <a:r>
              <a:rPr lang="en-US" sz="2400" dirty="0" smtClean="0"/>
              <a:t> in memory</a:t>
            </a:r>
            <a:endParaRPr lang="en-US" sz="2400" dirty="0" smtClean="0"/>
          </a:p>
          <a:p>
            <a:pPr>
              <a:spcBef>
                <a:spcPts val="1200"/>
              </a:spcBef>
            </a:pPr>
            <a:r>
              <a:rPr lang="en-US" sz="2400" dirty="0" smtClean="0"/>
              <a:t>The index, then, determines how “far” into the array to “reach” to access a given element. This is called an </a:t>
            </a:r>
            <a:r>
              <a:rPr lang="en-US" sz="2400" i="1" dirty="0" smtClean="0"/>
              <a:t>offset</a:t>
            </a:r>
            <a:r>
              <a:rPr lang="en-US" sz="2400" dirty="0" smtClean="0"/>
              <a:t>.</a:t>
            </a:r>
            <a:endParaRPr lang="en-US" sz="2400" dirty="0" smtClean="0"/>
          </a:p>
          <a:p>
            <a:pPr>
              <a:spcBef>
                <a:spcPts val="1200"/>
              </a:spcBef>
            </a:pPr>
            <a:r>
              <a:rPr lang="en-US" sz="2400" dirty="0" smtClean="0"/>
              <a:t>Because th</a:t>
            </a:r>
            <a:r>
              <a:rPr lang="en-US" sz="2400" dirty="0" smtClean="0"/>
              <a:t>e index is an offset, </a:t>
            </a:r>
            <a:r>
              <a:rPr lang="en-US" sz="2400" i="1" dirty="0" smtClean="0"/>
              <a:t>the first element is at zero offset from the beginning of the array</a:t>
            </a:r>
            <a:r>
              <a:rPr lang="en-US" sz="2400" dirty="0" smtClean="0"/>
              <a:t>.</a:t>
            </a:r>
            <a:endParaRPr lang="en-US" sz="2400" dirty="0" smtClean="0">
              <a:solidFill>
                <a:srgbClr val="00FFFF"/>
              </a:solidFill>
              <a:latin typeface="Consolas" panose="020B0609020204030204" pitchFamily="49" charset="0"/>
              <a:cs typeface="Consolas" panose="020B0609020204030204" pitchFamily="49" charset="0"/>
            </a:endParaRPr>
          </a:p>
          <a:p>
            <a:pPr>
              <a:spcBef>
                <a:spcPts val="1200"/>
              </a:spcBef>
            </a:pPr>
            <a:r>
              <a:rPr lang="en-US" sz="2400" dirty="0" smtClean="0"/>
              <a:t>With all of that in mind, we reference the first element like this:</a:t>
            </a:r>
            <a:r>
              <a:rPr lang="en-US" dirty="0"/>
              <a:t/>
            </a:r>
            <a:br>
              <a:rPr lang="en-US" dirty="0"/>
            </a:br>
            <a:r>
              <a:rPr lang="en-US" dirty="0" smtClean="0"/>
              <a:t>	</a:t>
            </a:r>
            <a:r>
              <a:rPr lang="en-US" sz="2800" dirty="0" err="1" smtClean="0">
                <a:solidFill>
                  <a:srgbClr val="FFFF00"/>
                </a:solidFill>
                <a:latin typeface="Consolas" panose="020B0609020204030204" pitchFamily="49" charset="0"/>
                <a:cs typeface="Consolas" panose="020B0609020204030204" pitchFamily="49" charset="0"/>
              </a:rPr>
              <a:t>Serial.println</a:t>
            </a:r>
            <a:r>
              <a:rPr lang="en-US" sz="2800" dirty="0" smtClean="0">
                <a:solidFill>
                  <a:srgbClr val="FFFF00"/>
                </a:solidFill>
                <a:latin typeface="Consolas" panose="020B0609020204030204" pitchFamily="49" charset="0"/>
                <a:cs typeface="Consolas" panose="020B0609020204030204" pitchFamily="49" charset="0"/>
              </a:rPr>
              <a:t>(</a:t>
            </a:r>
            <a:r>
              <a:rPr lang="en-US" sz="2800" dirty="0" err="1" smtClean="0">
                <a:solidFill>
                  <a:srgbClr val="FFFF00"/>
                </a:solidFill>
                <a:latin typeface="Consolas" panose="020B0609020204030204" pitchFamily="49" charset="0"/>
                <a:cs typeface="Consolas" panose="020B0609020204030204" pitchFamily="49" charset="0"/>
              </a:rPr>
              <a:t>smallarray</a:t>
            </a:r>
            <a:r>
              <a:rPr lang="en-US" sz="2800" dirty="0" smtClean="0">
                <a:solidFill>
                  <a:srgbClr val="FFFF00"/>
                </a:solidFill>
                <a:latin typeface="Consolas" panose="020B0609020204030204" pitchFamily="49" charset="0"/>
                <a:cs typeface="Consolas" panose="020B0609020204030204" pitchFamily="49" charset="0"/>
              </a:rPr>
              <a:t>[0],DEC);</a:t>
            </a:r>
          </a:p>
          <a:p>
            <a:pPr>
              <a:spcBef>
                <a:spcPts val="1200"/>
              </a:spcBef>
            </a:pPr>
            <a:r>
              <a:rPr lang="en-US" sz="2400" b="1" dirty="0">
                <a:solidFill>
                  <a:srgbClr val="00FFFF"/>
                </a:solidFill>
              </a:rPr>
              <a:t>Remember that in C, zero always counts</a:t>
            </a:r>
            <a:r>
              <a:rPr lang="en-US" sz="2400" b="1" dirty="0" smtClean="0">
                <a:solidFill>
                  <a:srgbClr val="00FFFF"/>
                </a:solidFill>
              </a:rPr>
              <a:t>!</a:t>
            </a:r>
            <a:endParaRPr lang="en-US" sz="2400" b="1" i="1" dirty="0">
              <a:solidFill>
                <a:srgbClr val="00FFFF"/>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941520817"/>
              </p:ext>
            </p:extLst>
          </p:nvPr>
        </p:nvGraphicFramePr>
        <p:xfrm>
          <a:off x="1295400" y="990600"/>
          <a:ext cx="6096000" cy="37084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r>
                        <a:rPr lang="en-US" dirty="0" smtClean="0"/>
                        <a:t>Element 1</a:t>
                      </a:r>
                      <a:endParaRPr lang="en-US" dirty="0"/>
                    </a:p>
                  </a:txBody>
                  <a:tcPr/>
                </a:tc>
                <a:tc>
                  <a:txBody>
                    <a:bodyPr/>
                    <a:lstStyle/>
                    <a:p>
                      <a:r>
                        <a:rPr lang="en-US" dirty="0" smtClean="0"/>
                        <a:t>Element 2</a:t>
                      </a:r>
                      <a:endParaRPr lang="en-US" dirty="0"/>
                    </a:p>
                  </a:txBody>
                  <a:tcPr/>
                </a:tc>
                <a:tc>
                  <a:txBody>
                    <a:bodyPr/>
                    <a:lstStyle/>
                    <a:p>
                      <a:r>
                        <a:rPr lang="en-US" dirty="0" smtClean="0"/>
                        <a:t>Element</a:t>
                      </a:r>
                      <a:r>
                        <a:rPr lang="en-US" baseline="0" dirty="0" smtClean="0"/>
                        <a:t> 3</a:t>
                      </a:r>
                      <a:endParaRPr lang="en-US" dirty="0"/>
                    </a:p>
                  </a:txBody>
                  <a:tcPr/>
                </a:tc>
                <a:tc>
                  <a:txBody>
                    <a:bodyPr/>
                    <a:lstStyle/>
                    <a:p>
                      <a:r>
                        <a:rPr lang="en-US" dirty="0" smtClean="0"/>
                        <a:t>Element 4</a:t>
                      </a:r>
                      <a:endParaRPr lang="en-US" dirty="0"/>
                    </a:p>
                  </a:txBody>
                  <a:tcPr/>
                </a:tc>
                <a:tc>
                  <a:txBody>
                    <a:bodyPr/>
                    <a:lstStyle/>
                    <a:p>
                      <a:r>
                        <a:rPr lang="en-US" dirty="0" smtClean="0"/>
                        <a:t>Element 5</a:t>
                      </a:r>
                      <a:endParaRPr lang="en-US" dirty="0"/>
                    </a:p>
                  </a:txBody>
                  <a:tcPr/>
                </a:tc>
              </a:tr>
            </a:tbl>
          </a:graphicData>
        </a:graphic>
      </p:graphicFrame>
    </p:spTree>
    <p:extLst>
      <p:ext uri="{BB962C8B-B14F-4D97-AF65-F5344CB8AC3E}">
        <p14:creationId xmlns:p14="http://schemas.microsoft.com/office/powerpoint/2010/main" val="9657743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sz="3200" dirty="0" smtClean="0"/>
              <a:t>Working With Arrays (cont.)</a:t>
            </a:r>
            <a:endParaRPr lang="en-US" sz="3200" dirty="0"/>
          </a:p>
        </p:txBody>
      </p:sp>
      <p:sp>
        <p:nvSpPr>
          <p:cNvPr id="3" name="Content Placeholder 2"/>
          <p:cNvSpPr>
            <a:spLocks noGrp="1"/>
          </p:cNvSpPr>
          <p:nvPr>
            <p:ph idx="1"/>
          </p:nvPr>
        </p:nvSpPr>
        <p:spPr>
          <a:xfrm>
            <a:off x="457200" y="1828800"/>
            <a:ext cx="8229600" cy="4953000"/>
          </a:xfrm>
        </p:spPr>
        <p:txBody>
          <a:bodyPr>
            <a:normAutofit/>
          </a:bodyPr>
          <a:lstStyle/>
          <a:p>
            <a:pPr>
              <a:spcBef>
                <a:spcPts val="1200"/>
              </a:spcBef>
            </a:pPr>
            <a:r>
              <a:rPr lang="en-US" sz="2400" dirty="0" smtClean="0"/>
              <a:t>To access the </a:t>
            </a:r>
            <a:r>
              <a:rPr lang="en-US" sz="2400" i="1" dirty="0" smtClean="0"/>
              <a:t>fifth</a:t>
            </a:r>
            <a:r>
              <a:rPr lang="en-US" sz="2400" dirty="0" smtClean="0"/>
              <a:t> element of the array, we would use this syntax:</a:t>
            </a:r>
            <a:br>
              <a:rPr lang="en-US" sz="2400" dirty="0" smtClean="0"/>
            </a:br>
            <a:r>
              <a:rPr lang="en-US" sz="2400" dirty="0" smtClean="0"/>
              <a:t>	</a:t>
            </a:r>
            <a:r>
              <a:rPr lang="en-US" sz="2400" dirty="0" err="1" smtClean="0">
                <a:solidFill>
                  <a:srgbClr val="FFFF00"/>
                </a:solidFill>
                <a:latin typeface="Consolas" panose="020B0609020204030204" pitchFamily="49" charset="0"/>
                <a:cs typeface="Consolas" panose="020B0609020204030204" pitchFamily="49" charset="0"/>
              </a:rPr>
              <a:t>smallarray</a:t>
            </a:r>
            <a:r>
              <a:rPr lang="en-US" sz="2400" dirty="0" smtClean="0">
                <a:solidFill>
                  <a:srgbClr val="FFFF00"/>
                </a:solidFill>
                <a:latin typeface="Consolas" panose="020B0609020204030204" pitchFamily="49" charset="0"/>
                <a:cs typeface="Consolas" panose="020B0609020204030204" pitchFamily="49" charset="0"/>
              </a:rPr>
              <a:t>[</a:t>
            </a:r>
            <a:r>
              <a:rPr lang="en-US" sz="2400" b="1" dirty="0" smtClean="0">
                <a:solidFill>
                  <a:srgbClr val="FFFF00"/>
                </a:solidFill>
                <a:latin typeface="Consolas" panose="020B0609020204030204" pitchFamily="49" charset="0"/>
                <a:cs typeface="Consolas" panose="020B0609020204030204" pitchFamily="49" charset="0"/>
              </a:rPr>
              <a:t>4</a:t>
            </a:r>
            <a:r>
              <a:rPr lang="en-US" sz="2400" dirty="0" smtClean="0">
                <a:solidFill>
                  <a:srgbClr val="FFFF00"/>
                </a:solidFill>
                <a:latin typeface="Consolas" panose="020B0609020204030204" pitchFamily="49" charset="0"/>
                <a:cs typeface="Consolas" panose="020B0609020204030204" pitchFamily="49" charset="0"/>
              </a:rPr>
              <a:t>] = 99;</a:t>
            </a:r>
            <a:endParaRPr lang="en-US" sz="2400" dirty="0" smtClean="0">
              <a:solidFill>
                <a:srgbClr val="FFFF00"/>
              </a:solidFill>
              <a:latin typeface="Consolas" panose="020B0609020204030204" pitchFamily="49" charset="0"/>
              <a:cs typeface="Consolas" panose="020B0609020204030204" pitchFamily="49" charset="0"/>
            </a:endParaRPr>
          </a:p>
          <a:p>
            <a:pPr>
              <a:spcBef>
                <a:spcPts val="1200"/>
              </a:spcBef>
            </a:pPr>
            <a:r>
              <a:rPr lang="en-US" sz="2400" dirty="0" smtClean="0"/>
              <a:t>If the concepts of offsets is confusing (and it can be!), an easier way to think of it is that the maximum index is always </a:t>
            </a:r>
            <a:r>
              <a:rPr lang="en-US" sz="2400" i="1" dirty="0" smtClean="0"/>
              <a:t>one less than the size of the array</a:t>
            </a:r>
            <a:r>
              <a:rPr lang="en-US" sz="2400" dirty="0" smtClean="0"/>
              <a:t>. </a:t>
            </a:r>
            <a:endParaRPr lang="en-US" sz="2400" dirty="0" smtClean="0"/>
          </a:p>
          <a:p>
            <a:pPr>
              <a:spcBef>
                <a:spcPts val="1200"/>
              </a:spcBef>
            </a:pPr>
            <a:r>
              <a:rPr lang="en-US" sz="2400" dirty="0" smtClean="0"/>
              <a:t>This works for all elements; the index is one less than the number of the element you want to use</a:t>
            </a:r>
            <a:endParaRPr lang="en-US" sz="2400" dirty="0" smtClean="0">
              <a:solidFill>
                <a:srgbClr val="00FFFF"/>
              </a:solidFill>
              <a:latin typeface="Consolas" panose="020B0609020204030204" pitchFamily="49" charset="0"/>
              <a:cs typeface="Consolas" panose="020B0609020204030204" pitchFamily="49" charset="0"/>
            </a:endParaRPr>
          </a:p>
          <a:p>
            <a:pPr>
              <a:spcBef>
                <a:spcPts val="1200"/>
              </a:spcBef>
            </a:pPr>
            <a:r>
              <a:rPr lang="en-US" sz="2400" dirty="0" smtClean="0"/>
              <a:t>Thus, the third element of the array has an index offset of two: </a:t>
            </a:r>
            <a:r>
              <a:rPr lang="en-US" sz="2400" dirty="0" err="1" smtClean="0">
                <a:solidFill>
                  <a:srgbClr val="FFFF00"/>
                </a:solidFill>
                <a:latin typeface="Consolas" panose="020B0609020204030204" pitchFamily="49" charset="0"/>
                <a:cs typeface="Consolas" panose="020B0609020204030204" pitchFamily="49" charset="0"/>
              </a:rPr>
              <a:t>smallarray</a:t>
            </a:r>
            <a:r>
              <a:rPr lang="en-US" sz="2400" dirty="0" smtClean="0">
                <a:solidFill>
                  <a:srgbClr val="FFFF00"/>
                </a:solidFill>
                <a:latin typeface="Consolas" panose="020B0609020204030204" pitchFamily="49" charset="0"/>
                <a:cs typeface="Consolas" panose="020B0609020204030204" pitchFamily="49" charset="0"/>
              </a:rPr>
              <a:t>[2]</a:t>
            </a:r>
            <a:endParaRPr lang="en-US" sz="2800" dirty="0" smtClean="0">
              <a:solidFill>
                <a:srgbClr val="FFFF00"/>
              </a:solidFill>
              <a:latin typeface="Consolas" panose="020B0609020204030204" pitchFamily="49" charset="0"/>
              <a:cs typeface="Consolas" panose="020B0609020204030204" pitchFamily="49" charset="0"/>
            </a:endParaRPr>
          </a:p>
          <a:p>
            <a:pPr>
              <a:spcBef>
                <a:spcPts val="1200"/>
              </a:spcBef>
            </a:pPr>
            <a:r>
              <a:rPr lang="en-US" sz="2400" b="1" dirty="0">
                <a:solidFill>
                  <a:srgbClr val="00FFFF"/>
                </a:solidFill>
              </a:rPr>
              <a:t>Remember that in C, zero always counts</a:t>
            </a:r>
            <a:r>
              <a:rPr lang="en-US" sz="2400" b="1" dirty="0" smtClean="0">
                <a:solidFill>
                  <a:srgbClr val="00FFFF"/>
                </a:solidFill>
              </a:rPr>
              <a:t>!</a:t>
            </a:r>
            <a:endParaRPr lang="en-US" sz="2400" b="1" i="1" dirty="0">
              <a:solidFill>
                <a:srgbClr val="00FFFF"/>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285548374"/>
              </p:ext>
            </p:extLst>
          </p:nvPr>
        </p:nvGraphicFramePr>
        <p:xfrm>
          <a:off x="1295400" y="990600"/>
          <a:ext cx="6096000" cy="37084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r>
                        <a:rPr lang="en-US" dirty="0" smtClean="0"/>
                        <a:t>Element 1</a:t>
                      </a:r>
                      <a:endParaRPr lang="en-US" dirty="0"/>
                    </a:p>
                  </a:txBody>
                  <a:tcPr/>
                </a:tc>
                <a:tc>
                  <a:txBody>
                    <a:bodyPr/>
                    <a:lstStyle/>
                    <a:p>
                      <a:r>
                        <a:rPr lang="en-US" dirty="0" smtClean="0"/>
                        <a:t>Element 2</a:t>
                      </a:r>
                      <a:endParaRPr lang="en-US" dirty="0"/>
                    </a:p>
                  </a:txBody>
                  <a:tcPr/>
                </a:tc>
                <a:tc>
                  <a:txBody>
                    <a:bodyPr/>
                    <a:lstStyle/>
                    <a:p>
                      <a:r>
                        <a:rPr lang="en-US" dirty="0" smtClean="0"/>
                        <a:t>Element</a:t>
                      </a:r>
                      <a:r>
                        <a:rPr lang="en-US" baseline="0" dirty="0" smtClean="0"/>
                        <a:t> 3</a:t>
                      </a:r>
                      <a:endParaRPr lang="en-US" dirty="0"/>
                    </a:p>
                  </a:txBody>
                  <a:tcPr/>
                </a:tc>
                <a:tc>
                  <a:txBody>
                    <a:bodyPr/>
                    <a:lstStyle/>
                    <a:p>
                      <a:r>
                        <a:rPr lang="en-US" dirty="0" smtClean="0"/>
                        <a:t>Element 4</a:t>
                      </a:r>
                      <a:endParaRPr lang="en-US" dirty="0"/>
                    </a:p>
                  </a:txBody>
                  <a:tcPr/>
                </a:tc>
                <a:tc>
                  <a:txBody>
                    <a:bodyPr/>
                    <a:lstStyle/>
                    <a:p>
                      <a:r>
                        <a:rPr lang="en-US" dirty="0" smtClean="0"/>
                        <a:t>Element 5</a:t>
                      </a:r>
                      <a:endParaRPr lang="en-US" dirty="0"/>
                    </a:p>
                  </a:txBody>
                  <a:tcPr/>
                </a:tc>
              </a:tr>
            </a:tbl>
          </a:graphicData>
        </a:graphic>
      </p:graphicFrame>
      <p:sp>
        <p:nvSpPr>
          <p:cNvPr id="5" name="TextBox 4"/>
          <p:cNvSpPr txBox="1"/>
          <p:nvPr/>
        </p:nvSpPr>
        <p:spPr>
          <a:xfrm>
            <a:off x="1295400" y="1415534"/>
            <a:ext cx="6096000" cy="369332"/>
          </a:xfrm>
          <a:prstGeom prst="rect">
            <a:avLst/>
          </a:prstGeom>
          <a:noFill/>
        </p:spPr>
        <p:txBody>
          <a:bodyPr wrap="square" rtlCol="0">
            <a:spAutoFit/>
          </a:bodyPr>
          <a:lstStyle/>
          <a:p>
            <a:r>
              <a:rPr lang="en-US" b="1" dirty="0" smtClean="0">
                <a:solidFill>
                  <a:srgbClr val="00FFFF"/>
                </a:solidFill>
                <a:latin typeface="Arial Black" panose="020B0A04020102020204" pitchFamily="34" charset="0"/>
              </a:rPr>
              <a:t>0             1              2              3              4</a:t>
            </a:r>
            <a:endParaRPr lang="en-US" b="1" dirty="0">
              <a:solidFill>
                <a:srgbClr val="00FFFF"/>
              </a:solidFill>
              <a:latin typeface="Arial Black" panose="020B0A04020102020204" pitchFamily="34" charset="0"/>
            </a:endParaRPr>
          </a:p>
        </p:txBody>
      </p:sp>
    </p:spTree>
    <p:extLst>
      <p:ext uri="{BB962C8B-B14F-4D97-AF65-F5344CB8AC3E}">
        <p14:creationId xmlns:p14="http://schemas.microsoft.com/office/powerpoint/2010/main" val="33125044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1764</TotalTime>
  <Words>1811</Words>
  <Application>Microsoft Office PowerPoint</Application>
  <PresentationFormat>On-screen Show (4:3)</PresentationFormat>
  <Paragraphs>267</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SEICHE 2022 Basic Arduino Programming</vt:lpstr>
      <vt:lpstr>Lesson Plan Overview</vt:lpstr>
      <vt:lpstr>Lesson 5 – Loading Binary Images; Arrays, Characters, Strings and Loops</vt:lpstr>
      <vt:lpstr>Flashing Software Binaries</vt:lpstr>
      <vt:lpstr>Flashing ESP8266 Software on Linux</vt:lpstr>
      <vt:lpstr>Flashing on Windows with Python3</vt:lpstr>
      <vt:lpstr>Arrays</vt:lpstr>
      <vt:lpstr>Working With Arrays</vt:lpstr>
      <vt:lpstr>Working With Arrays (cont.)</vt:lpstr>
      <vt:lpstr>Working With Arrays (cont.)</vt:lpstr>
      <vt:lpstr>Character Encoding – Cyph3rpunks R001!</vt:lpstr>
      <vt:lpstr>Character Encoding – ASCII</vt:lpstr>
      <vt:lpstr>7-Bit ASCII Character Code</vt:lpstr>
      <vt:lpstr>8-Bit ASCII Character Code</vt:lpstr>
      <vt:lpstr>C and ASCII</vt:lpstr>
      <vt:lpstr>Class Sketch 5A</vt:lpstr>
      <vt:lpstr>Strings</vt:lpstr>
      <vt:lpstr>Strings (cont.)</vt:lpstr>
      <vt:lpstr>Relational Operators Redux</vt:lpstr>
      <vt:lpstr>Conditional Loops Part 1</vt:lpstr>
      <vt:lpstr>While – Let’s Give It A Go</vt:lpstr>
      <vt:lpstr>Formal End of Lesson 5</vt:lpstr>
      <vt:lpstr>LESSON REFERENCE</vt:lpstr>
      <vt:lpstr>LESSON 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62</cp:revision>
  <cp:lastPrinted>2022-09-13T17:17:03Z</cp:lastPrinted>
  <dcterms:created xsi:type="dcterms:W3CDTF">2022-02-01T06:18:00Z</dcterms:created>
  <dcterms:modified xsi:type="dcterms:W3CDTF">2022-10-04T17:14:02Z</dcterms:modified>
</cp:coreProperties>
</file>